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6"/>
  </p:notesMasterIdLst>
  <p:sldIdLst>
    <p:sldId id="482" r:id="rId2"/>
    <p:sldId id="518" r:id="rId3"/>
    <p:sldId id="521" r:id="rId4"/>
    <p:sldId id="317" r:id="rId5"/>
    <p:sldId id="438" r:id="rId6"/>
    <p:sldId id="519" r:id="rId7"/>
    <p:sldId id="520" r:id="rId8"/>
    <p:sldId id="488" r:id="rId9"/>
    <p:sldId id="534" r:id="rId10"/>
    <p:sldId id="535" r:id="rId11"/>
    <p:sldId id="536" r:id="rId12"/>
    <p:sldId id="537" r:id="rId13"/>
    <p:sldId id="538" r:id="rId14"/>
    <p:sldId id="539" r:id="rId15"/>
    <p:sldId id="540" r:id="rId16"/>
    <p:sldId id="542" r:id="rId17"/>
    <p:sldId id="541" r:id="rId18"/>
    <p:sldId id="543" r:id="rId19"/>
    <p:sldId id="544" r:id="rId20"/>
    <p:sldId id="545" r:id="rId21"/>
    <p:sldId id="546" r:id="rId22"/>
    <p:sldId id="547" r:id="rId23"/>
    <p:sldId id="548" r:id="rId24"/>
    <p:sldId id="549" r:id="rId25"/>
    <p:sldId id="550" r:id="rId26"/>
    <p:sldId id="551" r:id="rId27"/>
    <p:sldId id="554" r:id="rId28"/>
    <p:sldId id="556" r:id="rId29"/>
    <p:sldId id="555" r:id="rId30"/>
    <p:sldId id="552" r:id="rId31"/>
    <p:sldId id="553" r:id="rId32"/>
    <p:sldId id="557" r:id="rId33"/>
    <p:sldId id="522" r:id="rId34"/>
    <p:sldId id="524" r:id="rId35"/>
    <p:sldId id="525" r:id="rId36"/>
    <p:sldId id="523" r:id="rId37"/>
    <p:sldId id="479" r:id="rId38"/>
    <p:sldId id="533" r:id="rId39"/>
    <p:sldId id="530" r:id="rId40"/>
    <p:sldId id="531" r:id="rId41"/>
    <p:sldId id="526" r:id="rId42"/>
    <p:sldId id="527" r:id="rId43"/>
    <p:sldId id="529" r:id="rId44"/>
    <p:sldId id="532" r:id="rId4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ruganti Venkata Ramana Murthy (EEE)" initials="OVRM(" lastIdx="1" clrIdx="0">
    <p:extLst>
      <p:ext uri="{19B8F6BF-5375-455C-9EA6-DF929625EA0E}">
        <p15:presenceInfo xmlns:p15="http://schemas.microsoft.com/office/powerpoint/2012/main" userId="Oruganti Venkata Ramana Murthy (EE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3" autoAdjust="0"/>
    <p:restoredTop sz="94660"/>
  </p:normalViewPr>
  <p:slideViewPr>
    <p:cSldViewPr>
      <p:cViewPr varScale="1">
        <p:scale>
          <a:sx n="72" d="100"/>
          <a:sy n="72" d="100"/>
        </p:scale>
        <p:origin x="1146" y="7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jpeg>
</file>

<file path=ppt/media/image14.jpeg>
</file>

<file path=ppt/media/image15.png>
</file>

<file path=ppt/media/image16.png>
</file>

<file path=ppt/media/image17.jpeg>
</file>

<file path=ppt/media/image18.jpeg>
</file>

<file path=ppt/media/image19.jpeg>
</file>

<file path=ppt/media/image2.jpeg>
</file>

<file path=ppt/media/image20.jpeg>
</file>

<file path=ppt/media/image21.jpeg>
</file>

<file path=ppt/media/image22.png>
</file>

<file path=ppt/media/image23.jpeg>
</file>

<file path=ppt/media/image24.jpe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D635B1-8450-4877-A09F-E97F2A1C3D61}" type="datetimeFigureOut">
              <a:rPr lang="en-AU" smtClean="0"/>
              <a:t>18/12/2022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F388114-D8E1-4094-AA5C-10DF3764AAE1}" type="slidenum">
              <a:rPr lang="en-AU" smtClean="0"/>
              <a:t>‹#›</a:t>
            </a:fld>
            <a:endParaRPr lang="en-AU"/>
          </a:p>
        </p:txBody>
      </p:sp>
    </p:spTree>
    <p:extLst>
      <p:ext uri="{BB962C8B-B14F-4D97-AF65-F5344CB8AC3E}">
        <p14:creationId xmlns:p14="http://schemas.microsoft.com/office/powerpoint/2010/main" val="2156153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8F388114-D8E1-4094-AA5C-10DF3764AAE1}" type="slidenum">
              <a:rPr lang="en-AU" smtClean="0"/>
              <a:t>1</a:t>
            </a:fld>
            <a:endParaRPr lang="en-AU"/>
          </a:p>
        </p:txBody>
      </p:sp>
    </p:spTree>
    <p:extLst>
      <p:ext uri="{BB962C8B-B14F-4D97-AF65-F5344CB8AC3E}">
        <p14:creationId xmlns:p14="http://schemas.microsoft.com/office/powerpoint/2010/main" val="2461293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p:txBody>
          <a:bodyPr/>
          <a:lstStyle/>
          <a:p>
            <a:fld id="{7CEBF4DB-FC9F-4982-8AD7-03AAB605F78B}" type="datetime1">
              <a:rPr lang="en-AU" smtClean="0"/>
              <a:t>18/12/2022</a:t>
            </a:fld>
            <a:endParaRPr lang="en-AU"/>
          </a:p>
        </p:txBody>
      </p:sp>
      <p:sp>
        <p:nvSpPr>
          <p:cNvPr id="17" name="Footer Placeholder 16"/>
          <p:cNvSpPr>
            <a:spLocks noGrp="1"/>
          </p:cNvSpPr>
          <p:nvPr>
            <p:ph type="ftr" sz="quarter" idx="11"/>
          </p:nvPr>
        </p:nvSpPr>
        <p:spPr/>
        <p:txBody>
          <a:bodyPr/>
          <a:lstStyle/>
          <a:p>
            <a:endParaRPr lang="en-AU"/>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56FAF37D-EBC2-4BA4-A38F-5BDBB1D0CF51}" type="slidenum">
              <a:rPr lang="en-AU" smtClean="0"/>
              <a:t>‹#›</a:t>
            </a:fld>
            <a:endParaRPr lang="en-AU"/>
          </a:p>
        </p:txBody>
      </p:sp>
      <p:sp>
        <p:nvSpPr>
          <p:cNvPr id="7" name="Rectangle 6"/>
          <p:cNvSpPr/>
          <p:nvPr/>
        </p:nvSpPr>
        <p:spPr>
          <a:xfrm>
            <a:off x="62931" y="1449303"/>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62931" y="29766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94A9BD43-E712-45ED-BDFB-0B599E78C364}" type="datetime1">
              <a:rPr lang="en-AU" smtClean="0"/>
              <a:t>18/12/2022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6FAF37D-EBC2-4BA4-A38F-5BDBB1D0CF51}" type="slidenum">
              <a:rPr lang="en-AU" smtClean="0"/>
              <a:t>‹#›</a:t>
            </a:fld>
            <a:endParaRPr lang="en-A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9144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F1BD7E4A-B8CB-468E-A2A3-B4B0B68A7898}" type="datetime1">
              <a:rPr lang="en-AU" smtClean="0"/>
              <a:t>18/12/2022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6FAF37D-EBC2-4BA4-A38F-5BDBB1D0CF51}" type="slidenum">
              <a:rPr lang="en-AU" smtClean="0"/>
              <a:t>‹#›</a:t>
            </a:fld>
            <a:endParaRPr lang="en-A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3D0549CE-E155-477D-8105-88614B66DC9A}" type="datetime1">
              <a:rPr lang="en-AU" smtClean="0"/>
              <a:t>18/12/2022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6FAF37D-EBC2-4BA4-A38F-5BDBB1D0CF51}" type="slidenum">
              <a:rPr lang="en-AU" smtClean="0"/>
              <a:t>‹#›</a:t>
            </a:fld>
            <a:endParaRPr lang="en-AU"/>
          </a:p>
        </p:txBody>
      </p:sp>
      <p:sp>
        <p:nvSpPr>
          <p:cNvPr id="8" name="Content Placeholder 7"/>
          <p:cNvSpPr>
            <a:spLocks noGrp="1"/>
          </p:cNvSpPr>
          <p:nvPr>
            <p:ph sz="quarter" idx="1"/>
          </p:nvPr>
        </p:nvSpPr>
        <p:spPr>
          <a:xfrm>
            <a:off x="914400" y="1447800"/>
            <a:ext cx="777240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22313" y="952500"/>
            <a:ext cx="7772400" cy="1362075"/>
          </a:xfrm>
        </p:spPr>
        <p:txBody>
          <a:bodyPr anchor="b" anchorCtr="0"/>
          <a:lstStyle>
            <a:lvl1pPr algn="l">
              <a:buNone/>
              <a:defRPr sz="4000" b="0" cap="none"/>
            </a:lvl1pPr>
          </a:lstStyle>
          <a:p>
            <a:r>
              <a:rPr kumimoji="0" lang="en-US"/>
              <a:t>Click to edit Master title style</a:t>
            </a:r>
          </a:p>
        </p:txBody>
      </p:sp>
      <p:sp>
        <p:nvSpPr>
          <p:cNvPr id="3" name="Text Placeholder 2"/>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F001CD62-5064-4ED6-9280-D9E8BE225715}" type="datetime1">
              <a:rPr lang="en-AU" smtClean="0"/>
              <a:t>18/12/2022</a:t>
            </a:fld>
            <a:endParaRPr lang="en-AU"/>
          </a:p>
        </p:txBody>
      </p:sp>
      <p:sp>
        <p:nvSpPr>
          <p:cNvPr id="5" name="Footer Placeholder 4"/>
          <p:cNvSpPr>
            <a:spLocks noGrp="1"/>
          </p:cNvSpPr>
          <p:nvPr>
            <p:ph type="ftr" sz="quarter" idx="11"/>
          </p:nvPr>
        </p:nvSpPr>
        <p:spPr>
          <a:xfrm>
            <a:off x="800100" y="6172200"/>
            <a:ext cx="4000500" cy="457200"/>
          </a:xfrm>
        </p:spPr>
        <p:txBody>
          <a:bodyPr/>
          <a:lstStyle/>
          <a:p>
            <a:endParaRPr lang="en-AU"/>
          </a:p>
        </p:txBody>
      </p:sp>
      <p:sp>
        <p:nvSpPr>
          <p:cNvPr id="7" name="Rectangle 6"/>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46304" y="6208776"/>
            <a:ext cx="457200" cy="457200"/>
          </a:xfrm>
        </p:spPr>
        <p:txBody>
          <a:bodyPr/>
          <a:lstStyle/>
          <a:p>
            <a:fld id="{56FAF37D-EBC2-4BA4-A38F-5BDBB1D0CF51}" type="slidenum">
              <a:rPr lang="en-AU" smtClean="0"/>
              <a:t>‹#›</a:t>
            </a:fld>
            <a:endParaRPr lang="en-AU"/>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ED9893D0-80D2-4502-B897-960990FA7931}" type="datetime1">
              <a:rPr lang="en-AU" smtClean="0"/>
              <a:t>18/12/2022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6FAF37D-EBC2-4BA4-A38F-5BDBB1D0CF51}" type="slidenum">
              <a:rPr lang="en-AU" smtClean="0"/>
              <a:t>‹#›</a:t>
            </a:fld>
            <a:endParaRPr lang="en-AU"/>
          </a:p>
        </p:txBody>
      </p:sp>
      <p:sp>
        <p:nvSpPr>
          <p:cNvPr id="9" name="Content Placeholder 8"/>
          <p:cNvSpPr>
            <a:spLocks noGrp="1"/>
          </p:cNvSpPr>
          <p:nvPr>
            <p:ph sz="quarter" idx="1"/>
          </p:nvPr>
        </p:nvSpPr>
        <p:spPr>
          <a:xfrm>
            <a:off x="91440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93395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nchor="b" anchorCtr="0"/>
          <a:lstStyle>
            <a:lvl1pPr>
              <a:defRPr/>
            </a:lvl1pPr>
          </a:lstStyle>
          <a:p>
            <a:r>
              <a:rPr kumimoji="0" lang="en-US"/>
              <a:t>Click to edit Master title style</a:t>
            </a:r>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1644CE74-AFC4-4D94-9CC0-143CC99827C8}" type="datetime1">
              <a:rPr lang="en-AU" smtClean="0"/>
              <a:t>18/12/2022</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56FAF37D-EBC2-4BA4-A38F-5BDBB1D0CF51}" type="slidenum">
              <a:rPr lang="en-AU" smtClean="0"/>
              <a:t>‹#›</a:t>
            </a:fld>
            <a:endParaRPr lang="en-AU"/>
          </a:p>
        </p:txBody>
      </p:sp>
      <p:sp>
        <p:nvSpPr>
          <p:cNvPr id="11" name="Content Placeholder 10"/>
          <p:cNvSpPr>
            <a:spLocks noGrp="1"/>
          </p:cNvSpPr>
          <p:nvPr>
            <p:ph sz="half" idx="2"/>
          </p:nvPr>
        </p:nvSpPr>
        <p:spPr>
          <a:xfrm>
            <a:off x="9144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4"/>
          </p:nvPr>
        </p:nvSpPr>
        <p:spPr>
          <a:xfrm>
            <a:off x="49530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56E2DC8A-38DC-479E-8D1D-149918AE4C7B}" type="datetime1">
              <a:rPr lang="en-AU" smtClean="0"/>
              <a:t>18/12/2022</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56FAF37D-EBC2-4BA4-A38F-5BDBB1D0CF51}" type="slidenum">
              <a:rPr lang="en-AU" smtClean="0"/>
              <a:t>‹#›</a:t>
            </a:fld>
            <a:endParaRPr lang="en-A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9D70FE-B6AB-4896-80AB-B2BCD29328CB}" type="datetime1">
              <a:rPr lang="en-AU" smtClean="0"/>
              <a:t>18/12/2022</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56FAF37D-EBC2-4BA4-A38F-5BDBB1D0CF51}" type="slidenum">
              <a:rPr lang="en-AU" smtClean="0"/>
              <a:t>‹#›</a:t>
            </a:fld>
            <a:endParaRPr lang="en-A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14400" y="273050"/>
            <a:ext cx="7772400" cy="1143000"/>
          </a:xfrm>
        </p:spPr>
        <p:txBody>
          <a:bodyPr anchor="b" anchorCtr="0"/>
          <a:lstStyle>
            <a:lvl1pPr algn="l">
              <a:buNone/>
              <a:defRPr sz="4000" b="0"/>
            </a:lvl1pPr>
          </a:lstStyle>
          <a:p>
            <a:r>
              <a:rPr kumimoji="0" lang="en-US"/>
              <a:t>Click to edit Master title style</a:t>
            </a:r>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ACE9E49B-753E-4F92-B25B-5E6ABD00738A}" type="datetime1">
              <a:rPr lang="en-AU" smtClean="0"/>
              <a:t>18/12/2022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6FAF37D-EBC2-4BA4-A38F-5BDBB1D0CF51}" type="slidenum">
              <a:rPr lang="en-AU" smtClean="0"/>
              <a:t>‹#›</a:t>
            </a:fld>
            <a:endParaRPr lang="en-AU"/>
          </a:p>
        </p:txBody>
      </p:sp>
      <p:sp>
        <p:nvSpPr>
          <p:cNvPr id="11" name="Content Placeholder 10"/>
          <p:cNvSpPr>
            <a:spLocks noGrp="1"/>
          </p:cNvSpPr>
          <p:nvPr>
            <p:ph sz="quarter" idx="1"/>
          </p:nvPr>
        </p:nvSpPr>
        <p:spPr>
          <a:xfrm>
            <a:off x="2971800" y="1600200"/>
            <a:ext cx="5715000" cy="44958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n-US"/>
              <a:t>Click to edit Master title style</a:t>
            </a:r>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1F3549EA-1E6B-4F73-8E4F-0F77DF558B1F}" type="datetime1">
              <a:rPr lang="en-AU" smtClean="0"/>
              <a:t>18/12/2022</a:t>
            </a:fld>
            <a:endParaRPr lang="en-AU"/>
          </a:p>
        </p:txBody>
      </p:sp>
      <p:sp>
        <p:nvSpPr>
          <p:cNvPr id="6" name="Footer Placeholder 5"/>
          <p:cNvSpPr>
            <a:spLocks noGrp="1"/>
          </p:cNvSpPr>
          <p:nvPr>
            <p:ph type="ftr" sz="quarter" idx="11"/>
          </p:nvPr>
        </p:nvSpPr>
        <p:spPr>
          <a:xfrm>
            <a:off x="914400" y="6172200"/>
            <a:ext cx="3886200" cy="457200"/>
          </a:xfrm>
        </p:spPr>
        <p:txBody>
          <a:bodyPr/>
          <a:lstStyle/>
          <a:p>
            <a:endParaRPr lang="en-AU"/>
          </a:p>
        </p:txBody>
      </p:sp>
      <p:sp>
        <p:nvSpPr>
          <p:cNvPr id="7" name="Slide Number Placeholder 6"/>
          <p:cNvSpPr>
            <a:spLocks noGrp="1"/>
          </p:cNvSpPr>
          <p:nvPr>
            <p:ph type="sldNum" sz="quarter" idx="12"/>
          </p:nvPr>
        </p:nvSpPr>
        <p:spPr>
          <a:xfrm>
            <a:off x="146304" y="6208776"/>
            <a:ext cx="457200" cy="457200"/>
          </a:xfrm>
        </p:spPr>
        <p:txBody>
          <a:bodyPr/>
          <a:lstStyle/>
          <a:p>
            <a:fld id="{56FAF37D-EBC2-4BA4-A38F-5BDBB1D0CF51}" type="slidenum">
              <a:rPr lang="en-AU" smtClean="0"/>
              <a:t>‹#›</a:t>
            </a:fld>
            <a:endParaRPr lang="en-AU"/>
          </a:p>
        </p:txBody>
      </p:sp>
      <p:sp>
        <p:nvSpPr>
          <p:cNvPr id="11" name="Rectangle 10"/>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914400" y="274638"/>
            <a:ext cx="7772400" cy="1143000"/>
          </a:xfrm>
          <a:prstGeom prst="rect">
            <a:avLst/>
          </a:prstGeom>
        </p:spPr>
        <p:txBody>
          <a:bodyPr bIns="91440" anchor="b" anchorCtr="0">
            <a:normAutofit/>
          </a:bodyPr>
          <a:lstStyle/>
          <a:p>
            <a:r>
              <a:rPr kumimoji="0" lang="en-US"/>
              <a:t>Click to edit Master title style</a:t>
            </a:r>
          </a:p>
        </p:txBody>
      </p:sp>
      <p:sp>
        <p:nvSpPr>
          <p:cNvPr id="13" name="Text Placeholder 12"/>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fld id="{45F8D765-93C9-4F2E-BF8D-E8FAB1C60CB7}" type="datetime1">
              <a:rPr lang="en-AU" smtClean="0"/>
              <a:t>18/12/2022</a:t>
            </a:fld>
            <a:endParaRPr lang="en-AU"/>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endParaRPr lang="en-AU"/>
          </a:p>
        </p:txBody>
      </p:sp>
      <p:sp>
        <p:nvSpPr>
          <p:cNvPr id="23" name="Slide Number Placeholder 22"/>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56FAF37D-EBC2-4BA4-A38F-5BDBB1D0CF51}" type="slidenum">
              <a:rPr lang="en-AU" smtClean="0"/>
              <a:t>‹#›</a:t>
            </a:fld>
            <a:endParaRPr lang="en-AU"/>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geeksforgeeks.org/major-kernel-functions-in-support-vector-machine-svm/?ref=lbp" TargetMode="External"/><Relationship Id="rId2" Type="http://schemas.openxmlformats.org/officeDocument/2006/relationships/hyperlink" Target="https://www.kaggle.com/datasets/aasheesh200/framingham-heart-study-dataset" TargetMode="External"/><Relationship Id="rId1" Type="http://schemas.openxmlformats.org/officeDocument/2006/relationships/slideLayout" Target="../slideLayouts/slideLayout2.xml"/><Relationship Id="rId4" Type="http://schemas.openxmlformats.org/officeDocument/2006/relationships/hyperlink" Target="https://stackabuse.com/creating-a-neural-network-from-scratch-in-python-adding-hidden-layers/"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colab.research.google.com/drive/1vLlkQgshmdCh0aahd_3EqQ0lLSmMeIZQ?ts=639d6386" TargetMode="External"/><Relationship Id="rId2" Type="http://schemas.openxmlformats.org/officeDocument/2006/relationships/hyperlink" Target="https://colab.research.google.com/drive/16uyj05TaI6HL9fSIjhew-szl_GvVU4IU#scrollTo=YSi4ALrJBSIZ"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0" y="1526927"/>
            <a:ext cx="91440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b="1" dirty="0">
                <a:solidFill>
                  <a:schemeClr val="bg1"/>
                </a:solidFill>
                <a:latin typeface="Times New Roman" pitchFamily="18" charset="0"/>
                <a:cs typeface="Times New Roman" pitchFamily="18" charset="0"/>
              </a:rPr>
              <a:t>Heart Disease Prediction</a:t>
            </a:r>
          </a:p>
          <a:p>
            <a:r>
              <a:rPr lang="en-US" sz="2400" b="1" dirty="0">
                <a:solidFill>
                  <a:schemeClr val="bg1"/>
                </a:solidFill>
                <a:latin typeface="Times New Roman" pitchFamily="18" charset="0"/>
                <a:cs typeface="Times New Roman" pitchFamily="18" charset="0"/>
              </a:rPr>
              <a:t>Group No. 6</a:t>
            </a:r>
          </a:p>
        </p:txBody>
      </p:sp>
      <p:sp>
        <p:nvSpPr>
          <p:cNvPr id="12" name="Subtitle 2"/>
          <p:cNvSpPr txBox="1">
            <a:spLocks/>
          </p:cNvSpPr>
          <p:nvPr/>
        </p:nvSpPr>
        <p:spPr>
          <a:xfrm>
            <a:off x="928662" y="3501008"/>
            <a:ext cx="7286676" cy="1223566"/>
          </a:xfrm>
          <a:prstGeom prst="rect">
            <a:avLst/>
          </a:prstGeom>
        </p:spPr>
        <p:txBody>
          <a:bodyPr vert="horz" lIns="91440" tIns="45720" rIns="91440" bIns="45720" rtlCol="0">
            <a:normAutofit fontScale="85000" lnSpcReduction="20000"/>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AU" sz="2800" b="1" dirty="0">
                <a:solidFill>
                  <a:schemeClr val="tx1"/>
                </a:solidFill>
                <a:latin typeface="Times New Roman" pitchFamily="18" charset="0"/>
                <a:cs typeface="Times New Roman" pitchFamily="18" charset="0"/>
              </a:rPr>
              <a:t>Achanta Sai Krishna – CB.EN.U4ELC20004</a:t>
            </a:r>
          </a:p>
          <a:p>
            <a:pPr algn="l"/>
            <a:r>
              <a:rPr lang="en-AU" sz="2800" b="1" dirty="0">
                <a:solidFill>
                  <a:schemeClr val="tx1"/>
                </a:solidFill>
                <a:latin typeface="Times New Roman" pitchFamily="18" charset="0"/>
                <a:cs typeface="Times New Roman" pitchFamily="18" charset="0"/>
              </a:rPr>
              <a:t>         Kuralanbu S              – CB.EN.U4ELC20033</a:t>
            </a:r>
          </a:p>
          <a:p>
            <a:pPr algn="l"/>
            <a:r>
              <a:rPr lang="en-AU" sz="2800" b="1" dirty="0">
                <a:solidFill>
                  <a:schemeClr val="tx1"/>
                </a:solidFill>
                <a:latin typeface="Times New Roman" pitchFamily="18" charset="0"/>
                <a:cs typeface="Times New Roman" pitchFamily="18" charset="0"/>
              </a:rPr>
              <a:t>         Vimal Dharshan N    – CB.EN.U4ELC20081</a:t>
            </a:r>
            <a:endParaRPr lang="en-AU" sz="900" b="1" dirty="0">
              <a:solidFill>
                <a:schemeClr val="tx1"/>
              </a:solidFill>
              <a:latin typeface="Times New Roman" pitchFamily="18" charset="0"/>
              <a:cs typeface="Times New Roman" pitchFamily="18" charset="0"/>
            </a:endParaRPr>
          </a:p>
          <a:p>
            <a:endParaRPr lang="en-AU" sz="1200" b="1" dirty="0">
              <a:solidFill>
                <a:schemeClr val="tx1"/>
              </a:solidFill>
              <a:latin typeface="Times New Roman" pitchFamily="18" charset="0"/>
              <a:cs typeface="Times New Roman" pitchFamily="18" charset="0"/>
            </a:endParaRPr>
          </a:p>
        </p:txBody>
      </p:sp>
      <p:pic>
        <p:nvPicPr>
          <p:cNvPr id="3" name="Picture 2">
            <a:extLst>
              <a:ext uri="{FF2B5EF4-FFF2-40B4-BE49-F238E27FC236}">
                <a16:creationId xmlns:a16="http://schemas.microsoft.com/office/drawing/2014/main" id="{14F33F43-AF0F-4F08-9F4F-753264D7310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82044" y="4707396"/>
            <a:ext cx="3779912" cy="1889956"/>
          </a:xfrm>
          <a:prstGeom prst="rect">
            <a:avLst/>
          </a:prstGeom>
        </p:spPr>
      </p:pic>
    </p:spTree>
    <p:extLst>
      <p:ext uri="{BB962C8B-B14F-4D97-AF65-F5344CB8AC3E}">
        <p14:creationId xmlns:p14="http://schemas.microsoft.com/office/powerpoint/2010/main" val="424378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07390E0-D86B-4BCF-672A-F2F180DAD3F8}"/>
              </a:ext>
            </a:extLst>
          </p:cNvPr>
          <p:cNvSpPr>
            <a:spLocks noGrp="1"/>
          </p:cNvSpPr>
          <p:nvPr>
            <p:ph type="sldNum" sz="quarter" idx="12"/>
          </p:nvPr>
        </p:nvSpPr>
        <p:spPr/>
        <p:txBody>
          <a:bodyPr/>
          <a:lstStyle/>
          <a:p>
            <a:fld id="{56FAF37D-EBC2-4BA4-A38F-5BDBB1D0CF51}" type="slidenum">
              <a:rPr lang="en-AU" smtClean="0"/>
              <a:t>10</a:t>
            </a:fld>
            <a:endParaRPr lang="en-AU"/>
          </a:p>
        </p:txBody>
      </p:sp>
      <p:pic>
        <p:nvPicPr>
          <p:cNvPr id="8" name="Content Placeholder 7">
            <a:extLst>
              <a:ext uri="{FF2B5EF4-FFF2-40B4-BE49-F238E27FC236}">
                <a16:creationId xmlns:a16="http://schemas.microsoft.com/office/drawing/2014/main" id="{3CA5F714-CA48-2953-F158-EA11144897A5}"/>
              </a:ext>
            </a:extLst>
          </p:cNvPr>
          <p:cNvPicPr>
            <a:picLocks noGrp="1" noChangeAspect="1"/>
          </p:cNvPicPr>
          <p:nvPr>
            <p:ph sz="quarter" idx="1"/>
          </p:nvPr>
        </p:nvPicPr>
        <p:blipFill>
          <a:blip r:embed="rId2">
            <a:extLst>
              <a:ext uri="{BEBA8EAE-BF5A-486C-A8C5-ECC9F3942E4B}">
                <a14:imgProps xmlns:a14="http://schemas.microsoft.com/office/drawing/2010/main">
                  <a14:imgLayer r:embed="rId3">
                    <a14:imgEffect>
                      <a14:sharpenSoften amount="250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207044" y="1772816"/>
            <a:ext cx="8729912" cy="2898603"/>
          </a:xfrm>
          <a:ln>
            <a:solidFill>
              <a:schemeClr val="tx1"/>
            </a:solidFill>
          </a:ln>
        </p:spPr>
      </p:pic>
      <p:sp>
        <p:nvSpPr>
          <p:cNvPr id="9" name="TextBox 8">
            <a:extLst>
              <a:ext uri="{FF2B5EF4-FFF2-40B4-BE49-F238E27FC236}">
                <a16:creationId xmlns:a16="http://schemas.microsoft.com/office/drawing/2014/main" id="{CEFF2A8C-BC43-DEB8-664D-74CA505412D5}"/>
              </a:ext>
            </a:extLst>
          </p:cNvPr>
          <p:cNvSpPr txBox="1"/>
          <p:nvPr/>
        </p:nvSpPr>
        <p:spPr>
          <a:xfrm>
            <a:off x="141639" y="620688"/>
            <a:ext cx="9037089" cy="954107"/>
          </a:xfrm>
          <a:prstGeom prst="rect">
            <a:avLst/>
          </a:prstGeom>
          <a:noFill/>
        </p:spPr>
        <p:txBody>
          <a:bodyPr wrap="none" rtlCol="0">
            <a:spAutoFit/>
          </a:bodyPr>
          <a:lstStyle/>
          <a:p>
            <a:pPr algn="just"/>
            <a:r>
              <a:rPr lang="en-US" sz="2800" dirty="0"/>
              <a:t>2. Normalization of array’s and creating the datasets for training and </a:t>
            </a:r>
          </a:p>
          <a:p>
            <a:pPr algn="just"/>
            <a:r>
              <a:rPr lang="en-US" sz="2800" dirty="0"/>
              <a:t>testing: </a:t>
            </a:r>
          </a:p>
        </p:txBody>
      </p:sp>
    </p:spTree>
    <p:extLst>
      <p:ext uri="{BB962C8B-B14F-4D97-AF65-F5344CB8AC3E}">
        <p14:creationId xmlns:p14="http://schemas.microsoft.com/office/powerpoint/2010/main" val="2275573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60A3E55-51AF-2FF4-2E06-E3EAB82AC3B1}"/>
              </a:ext>
            </a:extLst>
          </p:cNvPr>
          <p:cNvSpPr>
            <a:spLocks noGrp="1"/>
          </p:cNvSpPr>
          <p:nvPr>
            <p:ph type="sldNum" sz="quarter" idx="12"/>
          </p:nvPr>
        </p:nvSpPr>
        <p:spPr/>
        <p:txBody>
          <a:bodyPr/>
          <a:lstStyle/>
          <a:p>
            <a:fld id="{56FAF37D-EBC2-4BA4-A38F-5BDBB1D0CF51}" type="slidenum">
              <a:rPr lang="en-AU" smtClean="0"/>
              <a:t>11</a:t>
            </a:fld>
            <a:endParaRPr lang="en-AU"/>
          </a:p>
        </p:txBody>
      </p:sp>
      <p:pic>
        <p:nvPicPr>
          <p:cNvPr id="6" name="Content Placeholder 5">
            <a:extLst>
              <a:ext uri="{FF2B5EF4-FFF2-40B4-BE49-F238E27FC236}">
                <a16:creationId xmlns:a16="http://schemas.microsoft.com/office/drawing/2014/main" id="{A6490B82-D1C7-0849-1931-E0D61A0FE0E4}"/>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085702" y="860107"/>
            <a:ext cx="6972595" cy="5168130"/>
          </a:xfrm>
          <a:ln>
            <a:solidFill>
              <a:schemeClr val="tx1"/>
            </a:solidFill>
          </a:ln>
        </p:spPr>
      </p:pic>
      <p:sp>
        <p:nvSpPr>
          <p:cNvPr id="7" name="TextBox 6">
            <a:extLst>
              <a:ext uri="{FF2B5EF4-FFF2-40B4-BE49-F238E27FC236}">
                <a16:creationId xmlns:a16="http://schemas.microsoft.com/office/drawing/2014/main" id="{9A95D536-774F-5772-2A59-C13B57C31179}"/>
              </a:ext>
            </a:extLst>
          </p:cNvPr>
          <p:cNvSpPr txBox="1"/>
          <p:nvPr/>
        </p:nvSpPr>
        <p:spPr>
          <a:xfrm>
            <a:off x="385114" y="314980"/>
            <a:ext cx="5963620" cy="523220"/>
          </a:xfrm>
          <a:prstGeom prst="rect">
            <a:avLst/>
          </a:prstGeom>
          <a:noFill/>
        </p:spPr>
        <p:txBody>
          <a:bodyPr wrap="none" rtlCol="0">
            <a:spAutoFit/>
          </a:bodyPr>
          <a:lstStyle/>
          <a:p>
            <a:r>
              <a:rPr lang="en-US" sz="2800" dirty="0"/>
              <a:t>3. Convert the datasets to categorical labels: </a:t>
            </a:r>
          </a:p>
        </p:txBody>
      </p:sp>
    </p:spTree>
    <p:extLst>
      <p:ext uri="{BB962C8B-B14F-4D97-AF65-F5344CB8AC3E}">
        <p14:creationId xmlns:p14="http://schemas.microsoft.com/office/powerpoint/2010/main" val="3619954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87AE4F0-8274-D36E-C888-EE4C0FEB9E2F}"/>
              </a:ext>
            </a:extLst>
          </p:cNvPr>
          <p:cNvSpPr>
            <a:spLocks noGrp="1"/>
          </p:cNvSpPr>
          <p:nvPr>
            <p:ph type="sldNum" sz="quarter" idx="12"/>
          </p:nvPr>
        </p:nvSpPr>
        <p:spPr/>
        <p:txBody>
          <a:bodyPr/>
          <a:lstStyle/>
          <a:p>
            <a:fld id="{56FAF37D-EBC2-4BA4-A38F-5BDBB1D0CF51}" type="slidenum">
              <a:rPr lang="en-AU" smtClean="0"/>
              <a:t>12</a:t>
            </a:fld>
            <a:endParaRPr lang="en-AU"/>
          </a:p>
        </p:txBody>
      </p:sp>
      <p:pic>
        <p:nvPicPr>
          <p:cNvPr id="6" name="Content Placeholder 5">
            <a:extLst>
              <a:ext uri="{FF2B5EF4-FFF2-40B4-BE49-F238E27FC236}">
                <a16:creationId xmlns:a16="http://schemas.microsoft.com/office/drawing/2014/main" id="{6E070001-7834-FDE8-1913-CD32B20CF8CB}"/>
              </a:ext>
            </a:extLst>
          </p:cNvPr>
          <p:cNvPicPr>
            <a:picLocks noGrp="1" noChangeAspect="1"/>
          </p:cNvPicPr>
          <p:nvPr>
            <p:ph sz="quarter" idx="1"/>
          </p:nvPr>
        </p:nvPicPr>
        <p:blipFill>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996047" y="930169"/>
            <a:ext cx="7151906" cy="5727460"/>
          </a:xfrm>
          <a:ln>
            <a:solidFill>
              <a:schemeClr val="tx1"/>
            </a:solidFill>
          </a:ln>
        </p:spPr>
      </p:pic>
      <p:sp>
        <p:nvSpPr>
          <p:cNvPr id="7" name="TextBox 6">
            <a:extLst>
              <a:ext uri="{FF2B5EF4-FFF2-40B4-BE49-F238E27FC236}">
                <a16:creationId xmlns:a16="http://schemas.microsoft.com/office/drawing/2014/main" id="{9FDED4E0-B6A0-5A5C-BC21-09B122438A18}"/>
              </a:ext>
            </a:extLst>
          </p:cNvPr>
          <p:cNvSpPr txBox="1"/>
          <p:nvPr/>
        </p:nvSpPr>
        <p:spPr>
          <a:xfrm>
            <a:off x="374904" y="476672"/>
            <a:ext cx="6419321" cy="523220"/>
          </a:xfrm>
          <a:prstGeom prst="rect">
            <a:avLst/>
          </a:prstGeom>
          <a:noFill/>
        </p:spPr>
        <p:txBody>
          <a:bodyPr wrap="none" rtlCol="0">
            <a:spAutoFit/>
          </a:bodyPr>
          <a:lstStyle/>
          <a:p>
            <a:r>
              <a:rPr lang="en-US" sz="2800" dirty="0"/>
              <a:t>4. Gaussian Radial Basis Function (RBF) kernel: </a:t>
            </a:r>
          </a:p>
        </p:txBody>
      </p:sp>
    </p:spTree>
    <p:extLst>
      <p:ext uri="{BB962C8B-B14F-4D97-AF65-F5344CB8AC3E}">
        <p14:creationId xmlns:p14="http://schemas.microsoft.com/office/powerpoint/2010/main" val="10316905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B0FA6CF-2D6D-EA70-AFB2-C751F55501B5}"/>
              </a:ext>
            </a:extLst>
          </p:cNvPr>
          <p:cNvSpPr>
            <a:spLocks noGrp="1"/>
          </p:cNvSpPr>
          <p:nvPr>
            <p:ph type="sldNum" sz="quarter" idx="12"/>
          </p:nvPr>
        </p:nvSpPr>
        <p:spPr/>
        <p:txBody>
          <a:bodyPr/>
          <a:lstStyle/>
          <a:p>
            <a:fld id="{56FAF37D-EBC2-4BA4-A38F-5BDBB1D0CF51}" type="slidenum">
              <a:rPr lang="en-AU" smtClean="0"/>
              <a:t>13</a:t>
            </a:fld>
            <a:endParaRPr lang="en-AU"/>
          </a:p>
        </p:txBody>
      </p:sp>
      <p:pic>
        <p:nvPicPr>
          <p:cNvPr id="6" name="Content Placeholder 5">
            <a:extLst>
              <a:ext uri="{FF2B5EF4-FFF2-40B4-BE49-F238E27FC236}">
                <a16:creationId xmlns:a16="http://schemas.microsoft.com/office/drawing/2014/main" id="{78198024-D65C-BE40-8F26-E6156627962A}"/>
              </a:ext>
            </a:extLst>
          </p:cNvPr>
          <p:cNvPicPr>
            <a:picLocks noGrp="1" noChangeAspect="1"/>
          </p:cNvPicPr>
          <p:nvPr>
            <p:ph sz="quarter" idx="1"/>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r="10229"/>
          <a:stretch/>
        </p:blipFill>
        <p:spPr>
          <a:xfrm>
            <a:off x="603504" y="842256"/>
            <a:ext cx="7945825" cy="5694286"/>
          </a:xfrm>
          <a:ln>
            <a:solidFill>
              <a:schemeClr val="tx1"/>
            </a:solidFill>
          </a:ln>
        </p:spPr>
      </p:pic>
      <p:sp>
        <p:nvSpPr>
          <p:cNvPr id="7" name="TextBox 6">
            <a:extLst>
              <a:ext uri="{FF2B5EF4-FFF2-40B4-BE49-F238E27FC236}">
                <a16:creationId xmlns:a16="http://schemas.microsoft.com/office/drawing/2014/main" id="{8E7C77D5-2661-3A77-E906-582EE43AB428}"/>
              </a:ext>
            </a:extLst>
          </p:cNvPr>
          <p:cNvSpPr txBox="1"/>
          <p:nvPr/>
        </p:nvSpPr>
        <p:spPr>
          <a:xfrm>
            <a:off x="374904" y="319036"/>
            <a:ext cx="7654916" cy="523220"/>
          </a:xfrm>
          <a:prstGeom prst="rect">
            <a:avLst/>
          </a:prstGeom>
          <a:noFill/>
        </p:spPr>
        <p:txBody>
          <a:bodyPr wrap="none" rtlCol="0">
            <a:spAutoFit/>
          </a:bodyPr>
          <a:lstStyle/>
          <a:p>
            <a:r>
              <a:rPr lang="en-US" sz="2800" dirty="0"/>
              <a:t>5. Fitting the model to train the RBF categorical datasets: </a:t>
            </a:r>
          </a:p>
        </p:txBody>
      </p:sp>
    </p:spTree>
    <p:extLst>
      <p:ext uri="{BB962C8B-B14F-4D97-AF65-F5344CB8AC3E}">
        <p14:creationId xmlns:p14="http://schemas.microsoft.com/office/powerpoint/2010/main" val="222757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B9C3763-3EB1-CB03-2BC2-BB99E8180EA7}"/>
              </a:ext>
            </a:extLst>
          </p:cNvPr>
          <p:cNvSpPr>
            <a:spLocks noGrp="1"/>
          </p:cNvSpPr>
          <p:nvPr>
            <p:ph type="sldNum" sz="quarter" idx="12"/>
          </p:nvPr>
        </p:nvSpPr>
        <p:spPr/>
        <p:txBody>
          <a:bodyPr/>
          <a:lstStyle/>
          <a:p>
            <a:fld id="{56FAF37D-EBC2-4BA4-A38F-5BDBB1D0CF51}" type="slidenum">
              <a:rPr lang="en-AU" smtClean="0"/>
              <a:t>14</a:t>
            </a:fld>
            <a:endParaRPr lang="en-AU"/>
          </a:p>
        </p:txBody>
      </p:sp>
      <p:pic>
        <p:nvPicPr>
          <p:cNvPr id="6" name="Content Placeholder 5">
            <a:extLst>
              <a:ext uri="{FF2B5EF4-FFF2-40B4-BE49-F238E27FC236}">
                <a16:creationId xmlns:a16="http://schemas.microsoft.com/office/drawing/2014/main" id="{D4E1E27E-F711-0073-A93B-BEB9A4C6DB7D}"/>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911344" y="980728"/>
            <a:ext cx="5778511" cy="5657969"/>
          </a:xfrm>
          <a:ln>
            <a:solidFill>
              <a:schemeClr val="tx1"/>
            </a:solidFill>
          </a:ln>
        </p:spPr>
      </p:pic>
      <p:sp>
        <p:nvSpPr>
          <p:cNvPr id="7" name="TextBox 6">
            <a:extLst>
              <a:ext uri="{FF2B5EF4-FFF2-40B4-BE49-F238E27FC236}">
                <a16:creationId xmlns:a16="http://schemas.microsoft.com/office/drawing/2014/main" id="{DCCD0536-FE08-EDE0-456A-BA3685601CA3}"/>
              </a:ext>
            </a:extLst>
          </p:cNvPr>
          <p:cNvSpPr txBox="1"/>
          <p:nvPr/>
        </p:nvSpPr>
        <p:spPr>
          <a:xfrm>
            <a:off x="146304" y="190500"/>
            <a:ext cx="9144000" cy="954107"/>
          </a:xfrm>
          <a:prstGeom prst="rect">
            <a:avLst/>
          </a:prstGeom>
          <a:noFill/>
        </p:spPr>
        <p:txBody>
          <a:bodyPr wrap="square" rtlCol="0">
            <a:spAutoFit/>
          </a:bodyPr>
          <a:lstStyle/>
          <a:p>
            <a:r>
              <a:rPr lang="en-US" sz="2800" dirty="0"/>
              <a:t>6. Generate classification report using predictions for categorical model for RBF: </a:t>
            </a:r>
          </a:p>
        </p:txBody>
      </p:sp>
    </p:spTree>
    <p:extLst>
      <p:ext uri="{BB962C8B-B14F-4D97-AF65-F5344CB8AC3E}">
        <p14:creationId xmlns:p14="http://schemas.microsoft.com/office/powerpoint/2010/main" val="1893500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FF0D0D0-9B6A-51F5-B604-864CD69FF844}"/>
              </a:ext>
            </a:extLst>
          </p:cNvPr>
          <p:cNvSpPr>
            <a:spLocks noGrp="1"/>
          </p:cNvSpPr>
          <p:nvPr>
            <p:ph type="sldNum" sz="quarter" idx="12"/>
          </p:nvPr>
        </p:nvSpPr>
        <p:spPr/>
        <p:txBody>
          <a:bodyPr/>
          <a:lstStyle/>
          <a:p>
            <a:fld id="{56FAF37D-EBC2-4BA4-A38F-5BDBB1D0CF51}" type="slidenum">
              <a:rPr lang="en-AU" smtClean="0"/>
              <a:t>15</a:t>
            </a:fld>
            <a:endParaRPr lang="en-AU"/>
          </a:p>
        </p:txBody>
      </p:sp>
      <p:pic>
        <p:nvPicPr>
          <p:cNvPr id="6" name="Content Placeholder 5">
            <a:extLst>
              <a:ext uri="{FF2B5EF4-FFF2-40B4-BE49-F238E27FC236}">
                <a16:creationId xmlns:a16="http://schemas.microsoft.com/office/drawing/2014/main" id="{DA38997A-7AFF-4424-B73A-59F37047B101}"/>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769864" y="1269744"/>
            <a:ext cx="5604272" cy="5143801"/>
          </a:xfrm>
        </p:spPr>
      </p:pic>
      <p:sp>
        <p:nvSpPr>
          <p:cNvPr id="7" name="TextBox 6">
            <a:extLst>
              <a:ext uri="{FF2B5EF4-FFF2-40B4-BE49-F238E27FC236}">
                <a16:creationId xmlns:a16="http://schemas.microsoft.com/office/drawing/2014/main" id="{38C5DC94-A59C-C4EF-002F-954DD0BB538E}"/>
              </a:ext>
            </a:extLst>
          </p:cNvPr>
          <p:cNvSpPr txBox="1"/>
          <p:nvPr/>
        </p:nvSpPr>
        <p:spPr>
          <a:xfrm>
            <a:off x="369630" y="681365"/>
            <a:ext cx="6101607" cy="523220"/>
          </a:xfrm>
          <a:prstGeom prst="rect">
            <a:avLst/>
          </a:prstGeom>
          <a:noFill/>
        </p:spPr>
        <p:txBody>
          <a:bodyPr wrap="none" rtlCol="0">
            <a:spAutoFit/>
          </a:bodyPr>
          <a:lstStyle/>
          <a:p>
            <a:r>
              <a:rPr lang="en-US" sz="2800" dirty="0"/>
              <a:t>7. Model Losses for RBF categorical datasets: </a:t>
            </a:r>
          </a:p>
        </p:txBody>
      </p:sp>
    </p:spTree>
    <p:extLst>
      <p:ext uri="{BB962C8B-B14F-4D97-AF65-F5344CB8AC3E}">
        <p14:creationId xmlns:p14="http://schemas.microsoft.com/office/powerpoint/2010/main" val="3042935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22E6F3B-6384-4E6A-9279-1BF36B0BDE05}"/>
              </a:ext>
            </a:extLst>
          </p:cNvPr>
          <p:cNvSpPr>
            <a:spLocks noGrp="1"/>
          </p:cNvSpPr>
          <p:nvPr>
            <p:ph type="sldNum" sz="quarter" idx="12"/>
          </p:nvPr>
        </p:nvSpPr>
        <p:spPr/>
        <p:txBody>
          <a:bodyPr/>
          <a:lstStyle/>
          <a:p>
            <a:fld id="{56FAF37D-EBC2-4BA4-A38F-5BDBB1D0CF51}" type="slidenum">
              <a:rPr lang="en-AU" smtClean="0"/>
              <a:t>16</a:t>
            </a:fld>
            <a:endParaRPr lang="en-AU"/>
          </a:p>
        </p:txBody>
      </p:sp>
      <p:pic>
        <p:nvPicPr>
          <p:cNvPr id="6" name="Content Placeholder 5">
            <a:extLst>
              <a:ext uri="{FF2B5EF4-FFF2-40B4-BE49-F238E27FC236}">
                <a16:creationId xmlns:a16="http://schemas.microsoft.com/office/drawing/2014/main" id="{C2CEA0CA-EDAA-D323-0813-0E8194C92934}"/>
              </a:ext>
            </a:extLst>
          </p:cNvPr>
          <p:cNvPicPr>
            <a:picLocks noGrp="1" noChangeAspect="1"/>
          </p:cNvPicPr>
          <p:nvPr>
            <p:ph sz="quarter" idx="1"/>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1617262" y="914378"/>
            <a:ext cx="5909475" cy="5753122"/>
          </a:xfrm>
        </p:spPr>
      </p:pic>
      <p:sp>
        <p:nvSpPr>
          <p:cNvPr id="7" name="TextBox 6">
            <a:extLst>
              <a:ext uri="{FF2B5EF4-FFF2-40B4-BE49-F238E27FC236}">
                <a16:creationId xmlns:a16="http://schemas.microsoft.com/office/drawing/2014/main" id="{8E8A03C5-77B7-70E5-C5C4-3EC3838439C7}"/>
              </a:ext>
            </a:extLst>
          </p:cNvPr>
          <p:cNvSpPr txBox="1"/>
          <p:nvPr/>
        </p:nvSpPr>
        <p:spPr>
          <a:xfrm>
            <a:off x="405735" y="476672"/>
            <a:ext cx="3605346" cy="523220"/>
          </a:xfrm>
          <a:prstGeom prst="rect">
            <a:avLst/>
          </a:prstGeom>
          <a:noFill/>
        </p:spPr>
        <p:txBody>
          <a:bodyPr wrap="none" rtlCol="0">
            <a:spAutoFit/>
          </a:bodyPr>
          <a:lstStyle/>
          <a:p>
            <a:r>
              <a:rPr lang="en-US" sz="2800" dirty="0"/>
              <a:t>8. Sigmoid layer network: </a:t>
            </a:r>
          </a:p>
        </p:txBody>
      </p:sp>
    </p:spTree>
    <p:extLst>
      <p:ext uri="{BB962C8B-B14F-4D97-AF65-F5344CB8AC3E}">
        <p14:creationId xmlns:p14="http://schemas.microsoft.com/office/powerpoint/2010/main" val="35286477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988791D-0FF8-40D4-65CD-13F160EADB4F}"/>
              </a:ext>
            </a:extLst>
          </p:cNvPr>
          <p:cNvSpPr>
            <a:spLocks noGrp="1"/>
          </p:cNvSpPr>
          <p:nvPr>
            <p:ph type="sldNum" sz="quarter" idx="12"/>
          </p:nvPr>
        </p:nvSpPr>
        <p:spPr/>
        <p:txBody>
          <a:bodyPr/>
          <a:lstStyle/>
          <a:p>
            <a:fld id="{56FAF37D-EBC2-4BA4-A38F-5BDBB1D0CF51}" type="slidenum">
              <a:rPr lang="en-AU" smtClean="0"/>
              <a:t>17</a:t>
            </a:fld>
            <a:endParaRPr lang="en-AU"/>
          </a:p>
        </p:txBody>
      </p:sp>
      <p:pic>
        <p:nvPicPr>
          <p:cNvPr id="6" name="Content Placeholder 5">
            <a:extLst>
              <a:ext uri="{FF2B5EF4-FFF2-40B4-BE49-F238E27FC236}">
                <a16:creationId xmlns:a16="http://schemas.microsoft.com/office/drawing/2014/main" id="{DE051E57-D908-B798-0FA0-F18AA51AC9A1}"/>
              </a:ext>
            </a:extLst>
          </p:cNvPr>
          <p:cNvPicPr>
            <a:picLocks noGrp="1" noChangeAspect="1"/>
          </p:cNvPicPr>
          <p:nvPr>
            <p:ph sz="quarter" idx="1"/>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850636" y="969237"/>
            <a:ext cx="7442727" cy="5696708"/>
          </a:xfrm>
          <a:ln>
            <a:solidFill>
              <a:schemeClr val="tx1"/>
            </a:solidFill>
          </a:ln>
        </p:spPr>
      </p:pic>
      <p:sp>
        <p:nvSpPr>
          <p:cNvPr id="7" name="TextBox 6">
            <a:extLst>
              <a:ext uri="{FF2B5EF4-FFF2-40B4-BE49-F238E27FC236}">
                <a16:creationId xmlns:a16="http://schemas.microsoft.com/office/drawing/2014/main" id="{6787CCE3-A1BF-596A-B60C-994FAD41B116}"/>
              </a:ext>
            </a:extLst>
          </p:cNvPr>
          <p:cNvSpPr txBox="1"/>
          <p:nvPr/>
        </p:nvSpPr>
        <p:spPr>
          <a:xfrm>
            <a:off x="374904" y="319036"/>
            <a:ext cx="6846554" cy="523220"/>
          </a:xfrm>
          <a:prstGeom prst="rect">
            <a:avLst/>
          </a:prstGeom>
          <a:noFill/>
        </p:spPr>
        <p:txBody>
          <a:bodyPr wrap="none" rtlCol="0">
            <a:spAutoFit/>
          </a:bodyPr>
          <a:lstStyle/>
          <a:p>
            <a:r>
              <a:rPr lang="en-US" sz="2800" dirty="0"/>
              <a:t>9. Fitting the model to train the sigmoidal datasets: </a:t>
            </a:r>
          </a:p>
        </p:txBody>
      </p:sp>
    </p:spTree>
    <p:extLst>
      <p:ext uri="{BB962C8B-B14F-4D97-AF65-F5344CB8AC3E}">
        <p14:creationId xmlns:p14="http://schemas.microsoft.com/office/powerpoint/2010/main" val="4167696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DD5F216-617B-AFF4-9386-391D81EB20F0}"/>
              </a:ext>
            </a:extLst>
          </p:cNvPr>
          <p:cNvSpPr>
            <a:spLocks noGrp="1"/>
          </p:cNvSpPr>
          <p:nvPr>
            <p:ph type="sldNum" sz="quarter" idx="12"/>
          </p:nvPr>
        </p:nvSpPr>
        <p:spPr/>
        <p:txBody>
          <a:bodyPr/>
          <a:lstStyle/>
          <a:p>
            <a:fld id="{56FAF37D-EBC2-4BA4-A38F-5BDBB1D0CF51}" type="slidenum">
              <a:rPr lang="en-AU" smtClean="0"/>
              <a:t>18</a:t>
            </a:fld>
            <a:endParaRPr lang="en-AU"/>
          </a:p>
        </p:txBody>
      </p:sp>
      <p:pic>
        <p:nvPicPr>
          <p:cNvPr id="6" name="Content Placeholder 5">
            <a:extLst>
              <a:ext uri="{FF2B5EF4-FFF2-40B4-BE49-F238E27FC236}">
                <a16:creationId xmlns:a16="http://schemas.microsoft.com/office/drawing/2014/main" id="{A1785730-AF1F-E3C6-CD8F-1D655D14DFCC}"/>
              </a:ext>
            </a:extLst>
          </p:cNvPr>
          <p:cNvPicPr>
            <a:picLocks noGrp="1" noChangeAspect="1"/>
          </p:cNvPicPr>
          <p:nvPr>
            <p:ph sz="quarter" idx="1"/>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2148426" y="1144607"/>
            <a:ext cx="5139755" cy="5522893"/>
          </a:xfrm>
          <a:ln>
            <a:solidFill>
              <a:schemeClr val="tx1"/>
            </a:solidFill>
          </a:ln>
        </p:spPr>
      </p:pic>
      <p:sp>
        <p:nvSpPr>
          <p:cNvPr id="7" name="TextBox 6">
            <a:extLst>
              <a:ext uri="{FF2B5EF4-FFF2-40B4-BE49-F238E27FC236}">
                <a16:creationId xmlns:a16="http://schemas.microsoft.com/office/drawing/2014/main" id="{2587C26D-5616-60A8-41A6-AC02EE0901A1}"/>
              </a:ext>
            </a:extLst>
          </p:cNvPr>
          <p:cNvSpPr txBox="1"/>
          <p:nvPr/>
        </p:nvSpPr>
        <p:spPr>
          <a:xfrm>
            <a:off x="146304" y="190500"/>
            <a:ext cx="9144000" cy="954107"/>
          </a:xfrm>
          <a:prstGeom prst="rect">
            <a:avLst/>
          </a:prstGeom>
          <a:noFill/>
        </p:spPr>
        <p:txBody>
          <a:bodyPr wrap="square" rtlCol="0">
            <a:spAutoFit/>
          </a:bodyPr>
          <a:lstStyle/>
          <a:p>
            <a:r>
              <a:rPr lang="en-US" sz="2800" dirty="0"/>
              <a:t>10. Generate classification report using predictions for categorical model for sigmoid: </a:t>
            </a:r>
          </a:p>
        </p:txBody>
      </p:sp>
    </p:spTree>
    <p:extLst>
      <p:ext uri="{BB962C8B-B14F-4D97-AF65-F5344CB8AC3E}">
        <p14:creationId xmlns:p14="http://schemas.microsoft.com/office/powerpoint/2010/main" val="19934582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28571EB-24A8-86E0-0042-4BF247FE6164}"/>
              </a:ext>
            </a:extLst>
          </p:cNvPr>
          <p:cNvSpPr>
            <a:spLocks noGrp="1"/>
          </p:cNvSpPr>
          <p:nvPr>
            <p:ph type="sldNum" sz="quarter" idx="12"/>
          </p:nvPr>
        </p:nvSpPr>
        <p:spPr/>
        <p:txBody>
          <a:bodyPr/>
          <a:lstStyle/>
          <a:p>
            <a:fld id="{56FAF37D-EBC2-4BA4-A38F-5BDBB1D0CF51}" type="slidenum">
              <a:rPr lang="en-AU" smtClean="0"/>
              <a:t>19</a:t>
            </a:fld>
            <a:endParaRPr lang="en-AU"/>
          </a:p>
        </p:txBody>
      </p:sp>
      <p:pic>
        <p:nvPicPr>
          <p:cNvPr id="6" name="Content Placeholder 5">
            <a:extLst>
              <a:ext uri="{FF2B5EF4-FFF2-40B4-BE49-F238E27FC236}">
                <a16:creationId xmlns:a16="http://schemas.microsoft.com/office/drawing/2014/main" id="{13AFB3D7-3195-1F44-39A6-0A3E8BD59D52}"/>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14562" y="1447800"/>
            <a:ext cx="5172075" cy="4572000"/>
          </a:xfrm>
          <a:ln>
            <a:solidFill>
              <a:schemeClr val="tx1"/>
            </a:solidFill>
          </a:ln>
        </p:spPr>
      </p:pic>
      <p:sp>
        <p:nvSpPr>
          <p:cNvPr id="7" name="TextBox 6">
            <a:extLst>
              <a:ext uri="{FF2B5EF4-FFF2-40B4-BE49-F238E27FC236}">
                <a16:creationId xmlns:a16="http://schemas.microsoft.com/office/drawing/2014/main" id="{F17716B8-0C00-BA60-E594-BAA84D9C56A8}"/>
              </a:ext>
            </a:extLst>
          </p:cNvPr>
          <p:cNvSpPr txBox="1"/>
          <p:nvPr/>
        </p:nvSpPr>
        <p:spPr>
          <a:xfrm>
            <a:off x="369630" y="681365"/>
            <a:ext cx="6718762" cy="523220"/>
          </a:xfrm>
          <a:prstGeom prst="rect">
            <a:avLst/>
          </a:prstGeom>
          <a:noFill/>
        </p:spPr>
        <p:txBody>
          <a:bodyPr wrap="none" rtlCol="0">
            <a:spAutoFit/>
          </a:bodyPr>
          <a:lstStyle/>
          <a:p>
            <a:r>
              <a:rPr lang="en-US" sz="2800" dirty="0"/>
              <a:t>11. Model Losses for sigmoid categorical datasets: </a:t>
            </a:r>
          </a:p>
        </p:txBody>
      </p:sp>
    </p:spTree>
    <p:extLst>
      <p:ext uri="{BB962C8B-B14F-4D97-AF65-F5344CB8AC3E}">
        <p14:creationId xmlns:p14="http://schemas.microsoft.com/office/powerpoint/2010/main" val="3314450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C43B1-385E-D620-DC4F-920A8B2AB96C}"/>
              </a:ext>
            </a:extLst>
          </p:cNvPr>
          <p:cNvSpPr>
            <a:spLocks noGrp="1"/>
          </p:cNvSpPr>
          <p:nvPr>
            <p:ph type="title"/>
          </p:nvPr>
        </p:nvSpPr>
        <p:spPr>
          <a:xfrm>
            <a:off x="756479" y="0"/>
            <a:ext cx="7772400" cy="1143000"/>
          </a:xfrm>
        </p:spPr>
        <p:txBody>
          <a:bodyPr/>
          <a:lstStyle/>
          <a:p>
            <a:r>
              <a:rPr lang="en-US" dirty="0"/>
              <a:t>CA1 Summary</a:t>
            </a:r>
            <a:endParaRPr lang="en-IN" dirty="0"/>
          </a:p>
        </p:txBody>
      </p:sp>
      <p:sp>
        <p:nvSpPr>
          <p:cNvPr id="3" name="Slide Number Placeholder 2">
            <a:extLst>
              <a:ext uri="{FF2B5EF4-FFF2-40B4-BE49-F238E27FC236}">
                <a16:creationId xmlns:a16="http://schemas.microsoft.com/office/drawing/2014/main" id="{24A523A2-6C73-F6A8-091C-2C6469F1BD66}"/>
              </a:ext>
            </a:extLst>
          </p:cNvPr>
          <p:cNvSpPr>
            <a:spLocks noGrp="1"/>
          </p:cNvSpPr>
          <p:nvPr>
            <p:ph type="sldNum" sz="quarter" idx="12"/>
          </p:nvPr>
        </p:nvSpPr>
        <p:spPr/>
        <p:txBody>
          <a:bodyPr/>
          <a:lstStyle/>
          <a:p>
            <a:fld id="{56FAF37D-EBC2-4BA4-A38F-5BDBB1D0CF51}" type="slidenum">
              <a:rPr lang="en-AU" smtClean="0"/>
              <a:t>2</a:t>
            </a:fld>
            <a:endParaRPr lang="en-AU"/>
          </a:p>
        </p:txBody>
      </p:sp>
      <p:sp>
        <p:nvSpPr>
          <p:cNvPr id="4" name="Content Placeholder 3">
            <a:extLst>
              <a:ext uri="{FF2B5EF4-FFF2-40B4-BE49-F238E27FC236}">
                <a16:creationId xmlns:a16="http://schemas.microsoft.com/office/drawing/2014/main" id="{B422DCD2-C757-2EF9-FB86-F65F62E01C12}"/>
              </a:ext>
            </a:extLst>
          </p:cNvPr>
          <p:cNvSpPr>
            <a:spLocks noGrp="1"/>
          </p:cNvSpPr>
          <p:nvPr>
            <p:ph sz="quarter" idx="1"/>
          </p:nvPr>
        </p:nvSpPr>
        <p:spPr>
          <a:xfrm>
            <a:off x="287662" y="1391487"/>
            <a:ext cx="8710034" cy="5135562"/>
          </a:xfrm>
        </p:spPr>
        <p:txBody>
          <a:bodyPr>
            <a:normAutofit lnSpcReduction="10000"/>
          </a:bodyPr>
          <a:lstStyle/>
          <a:p>
            <a:r>
              <a:rPr lang="en-US" dirty="0"/>
              <a:t>We have researched about </a:t>
            </a:r>
            <a:r>
              <a:rPr lang="en-US" dirty="0" err="1"/>
              <a:t>Knn</a:t>
            </a:r>
            <a:r>
              <a:rPr lang="en-US" dirty="0"/>
              <a:t> classifier and Normalization inferred the following: </a:t>
            </a:r>
          </a:p>
          <a:p>
            <a:pPr marL="617220" lvl="1" indent="-342900" algn="just"/>
            <a:r>
              <a:rPr lang="en-US" dirty="0"/>
              <a:t>The Minkowski Distance </a:t>
            </a:r>
            <a:r>
              <a:rPr lang="en-US" b="0" i="0" dirty="0">
                <a:effectLst/>
              </a:rPr>
              <a:t>is a metric in a normed vector space that </a:t>
            </a:r>
            <a:r>
              <a:rPr lang="en-US" dirty="0"/>
              <a:t>uses both Manhattan and Euclidean distance in a generalized form for calculation. </a:t>
            </a:r>
          </a:p>
          <a:p>
            <a:pPr marL="617220" lvl="1" indent="-342900" algn="just"/>
            <a:r>
              <a:rPr lang="en-US" dirty="0"/>
              <a:t>Splitting the dataset into training and testing, where 70% for training and 30% for testing. </a:t>
            </a:r>
          </a:p>
          <a:p>
            <a:pPr marL="617220" lvl="1" indent="-342900" algn="just"/>
            <a:r>
              <a:rPr lang="en-US" dirty="0"/>
              <a:t>Cross Validation(cv): Re-sampling procedure used to evaluate a model. </a:t>
            </a:r>
          </a:p>
          <a:p>
            <a:pPr marL="617220" lvl="1" indent="-342900" algn="just"/>
            <a:r>
              <a:rPr lang="en-US" dirty="0"/>
              <a:t>For various values of K, the accuracy rates change, and the best case was found by plotting all the values. </a:t>
            </a:r>
          </a:p>
          <a:p>
            <a:pPr marL="617220" lvl="1" indent="-342900" algn="just"/>
            <a:r>
              <a:rPr lang="en-US" b="0" i="0" dirty="0">
                <a:effectLst/>
              </a:rPr>
              <a:t>The confusion matrix is </a:t>
            </a:r>
            <a:r>
              <a:rPr lang="en-US" i="0" dirty="0">
                <a:effectLst/>
              </a:rPr>
              <a:t>used to determine the performance of the classification models for a given set of test data. </a:t>
            </a:r>
          </a:p>
          <a:p>
            <a:pPr marL="617220" lvl="1" indent="-342900" algn="just"/>
            <a:r>
              <a:rPr lang="en-US" dirty="0"/>
              <a:t>Normalization is a scaling technique where all the data in the dataset is scaled between a range that is 0 and 1. </a:t>
            </a:r>
          </a:p>
          <a:p>
            <a:pPr marL="617220" lvl="1" indent="-342900" algn="just"/>
            <a:endParaRPr lang="en-US" dirty="0"/>
          </a:p>
          <a:p>
            <a:pPr marL="617220" lvl="1" indent="-342900" algn="just"/>
            <a:endParaRPr lang="en-US" dirty="0"/>
          </a:p>
          <a:p>
            <a:pPr marL="617220" lvl="1" indent="-342900" algn="just"/>
            <a:endParaRPr lang="en-IN" dirty="0"/>
          </a:p>
        </p:txBody>
      </p:sp>
    </p:spTree>
    <p:extLst>
      <p:ext uri="{BB962C8B-B14F-4D97-AF65-F5344CB8AC3E}">
        <p14:creationId xmlns:p14="http://schemas.microsoft.com/office/powerpoint/2010/main" val="27956234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DA1ACF5-2DAC-359C-B3FF-0FA350105525}"/>
              </a:ext>
            </a:extLst>
          </p:cNvPr>
          <p:cNvSpPr>
            <a:spLocks noGrp="1"/>
          </p:cNvSpPr>
          <p:nvPr>
            <p:ph type="sldNum" sz="quarter" idx="12"/>
          </p:nvPr>
        </p:nvSpPr>
        <p:spPr/>
        <p:txBody>
          <a:bodyPr/>
          <a:lstStyle/>
          <a:p>
            <a:fld id="{56FAF37D-EBC2-4BA4-A38F-5BDBB1D0CF51}" type="slidenum">
              <a:rPr lang="en-AU" smtClean="0"/>
              <a:t>20</a:t>
            </a:fld>
            <a:endParaRPr lang="en-AU"/>
          </a:p>
        </p:txBody>
      </p:sp>
      <p:pic>
        <p:nvPicPr>
          <p:cNvPr id="6" name="Content Placeholder 5">
            <a:extLst>
              <a:ext uri="{FF2B5EF4-FFF2-40B4-BE49-F238E27FC236}">
                <a16:creationId xmlns:a16="http://schemas.microsoft.com/office/drawing/2014/main" id="{04AE1B4C-180C-EC41-A1B6-097F678A8265}"/>
              </a:ext>
            </a:extLst>
          </p:cNvPr>
          <p:cNvPicPr>
            <a:picLocks noGrp="1" noChangeAspect="1"/>
          </p:cNvPicPr>
          <p:nvPr>
            <p:ph sz="quarter" idx="1"/>
          </p:nvPr>
        </p:nvPicPr>
        <p:blipFill rotWithShape="1">
          <a:blip r:embed="rId2">
            <a:extLst>
              <a:ext uri="{28A0092B-C50C-407E-A947-70E740481C1C}">
                <a14:useLocalDpi xmlns:a14="http://schemas.microsoft.com/office/drawing/2010/main" val="0"/>
              </a:ext>
            </a:extLst>
          </a:blip>
          <a:srcRect r="19427"/>
          <a:stretch/>
        </p:blipFill>
        <p:spPr>
          <a:xfrm>
            <a:off x="724904" y="1808820"/>
            <a:ext cx="7694192" cy="3240360"/>
          </a:xfrm>
          <a:ln>
            <a:solidFill>
              <a:schemeClr val="tx1"/>
            </a:solidFill>
          </a:ln>
        </p:spPr>
      </p:pic>
      <p:sp>
        <p:nvSpPr>
          <p:cNvPr id="7" name="TextBox 6">
            <a:extLst>
              <a:ext uri="{FF2B5EF4-FFF2-40B4-BE49-F238E27FC236}">
                <a16:creationId xmlns:a16="http://schemas.microsoft.com/office/drawing/2014/main" id="{CC690376-EB45-49A8-0DC6-C82041A5AAB9}"/>
              </a:ext>
            </a:extLst>
          </p:cNvPr>
          <p:cNvSpPr txBox="1"/>
          <p:nvPr/>
        </p:nvSpPr>
        <p:spPr>
          <a:xfrm>
            <a:off x="369630" y="681365"/>
            <a:ext cx="4533677" cy="523220"/>
          </a:xfrm>
          <a:prstGeom prst="rect">
            <a:avLst/>
          </a:prstGeom>
          <a:noFill/>
        </p:spPr>
        <p:txBody>
          <a:bodyPr wrap="none" rtlCol="0">
            <a:spAutoFit/>
          </a:bodyPr>
          <a:lstStyle/>
          <a:p>
            <a:r>
              <a:rPr lang="en-US" sz="2800" dirty="0"/>
              <a:t>12. Binary Classification Function</a:t>
            </a:r>
          </a:p>
        </p:txBody>
      </p:sp>
    </p:spTree>
    <p:extLst>
      <p:ext uri="{BB962C8B-B14F-4D97-AF65-F5344CB8AC3E}">
        <p14:creationId xmlns:p14="http://schemas.microsoft.com/office/powerpoint/2010/main" val="34767460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E9359A9-44EE-FA5B-EB75-5A609160280A}"/>
              </a:ext>
            </a:extLst>
          </p:cNvPr>
          <p:cNvSpPr>
            <a:spLocks noGrp="1"/>
          </p:cNvSpPr>
          <p:nvPr>
            <p:ph type="sldNum" sz="quarter" idx="12"/>
          </p:nvPr>
        </p:nvSpPr>
        <p:spPr/>
        <p:txBody>
          <a:bodyPr/>
          <a:lstStyle/>
          <a:p>
            <a:fld id="{56FAF37D-EBC2-4BA4-A38F-5BDBB1D0CF51}" type="slidenum">
              <a:rPr lang="en-AU" smtClean="0"/>
              <a:t>21</a:t>
            </a:fld>
            <a:endParaRPr lang="en-AU"/>
          </a:p>
        </p:txBody>
      </p:sp>
      <p:pic>
        <p:nvPicPr>
          <p:cNvPr id="6" name="Content Placeholder 5">
            <a:extLst>
              <a:ext uri="{FF2B5EF4-FFF2-40B4-BE49-F238E27FC236}">
                <a16:creationId xmlns:a16="http://schemas.microsoft.com/office/drawing/2014/main" id="{6624020A-2435-C111-2C02-35C72C6A49FD}"/>
              </a:ext>
            </a:extLst>
          </p:cNvPr>
          <p:cNvPicPr>
            <a:picLocks noGrp="1" noChangeAspect="1"/>
          </p:cNvPicPr>
          <p:nvPr>
            <p:ph sz="quarter" idx="1"/>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1187624" y="1135090"/>
            <a:ext cx="6768752" cy="5532410"/>
          </a:xfrm>
          <a:ln>
            <a:solidFill>
              <a:schemeClr val="tx1"/>
            </a:solidFill>
          </a:ln>
        </p:spPr>
      </p:pic>
      <p:sp>
        <p:nvSpPr>
          <p:cNvPr id="7" name="TextBox 6">
            <a:extLst>
              <a:ext uri="{FF2B5EF4-FFF2-40B4-BE49-F238E27FC236}">
                <a16:creationId xmlns:a16="http://schemas.microsoft.com/office/drawing/2014/main" id="{741F481F-83AE-CA98-6686-9B79A37B8FFE}"/>
              </a:ext>
            </a:extLst>
          </p:cNvPr>
          <p:cNvSpPr txBox="1"/>
          <p:nvPr/>
        </p:nvSpPr>
        <p:spPr>
          <a:xfrm>
            <a:off x="369630" y="681365"/>
            <a:ext cx="8181920" cy="523220"/>
          </a:xfrm>
          <a:prstGeom prst="rect">
            <a:avLst/>
          </a:prstGeom>
          <a:noFill/>
        </p:spPr>
        <p:txBody>
          <a:bodyPr wrap="none" rtlCol="0">
            <a:spAutoFit/>
          </a:bodyPr>
          <a:lstStyle/>
          <a:p>
            <a:r>
              <a:rPr lang="en-US" sz="2800" dirty="0"/>
              <a:t>13. Create and compile model for binary classification kernel: </a:t>
            </a:r>
          </a:p>
        </p:txBody>
      </p:sp>
    </p:spTree>
    <p:extLst>
      <p:ext uri="{BB962C8B-B14F-4D97-AF65-F5344CB8AC3E}">
        <p14:creationId xmlns:p14="http://schemas.microsoft.com/office/powerpoint/2010/main" val="2164601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EDC8A1B-406B-2942-E6BA-7B3D036761E8}"/>
              </a:ext>
            </a:extLst>
          </p:cNvPr>
          <p:cNvSpPr>
            <a:spLocks noGrp="1"/>
          </p:cNvSpPr>
          <p:nvPr>
            <p:ph type="sldNum" sz="quarter" idx="12"/>
          </p:nvPr>
        </p:nvSpPr>
        <p:spPr/>
        <p:txBody>
          <a:bodyPr/>
          <a:lstStyle/>
          <a:p>
            <a:fld id="{56FAF37D-EBC2-4BA4-A38F-5BDBB1D0CF51}" type="slidenum">
              <a:rPr lang="en-AU" smtClean="0"/>
              <a:t>22</a:t>
            </a:fld>
            <a:endParaRPr lang="en-AU"/>
          </a:p>
        </p:txBody>
      </p:sp>
      <p:pic>
        <p:nvPicPr>
          <p:cNvPr id="6" name="Content Placeholder 5">
            <a:extLst>
              <a:ext uri="{FF2B5EF4-FFF2-40B4-BE49-F238E27FC236}">
                <a16:creationId xmlns:a16="http://schemas.microsoft.com/office/drawing/2014/main" id="{40780C68-C4AB-D2CB-824C-85327F9CFCD7}"/>
              </a:ext>
            </a:extLst>
          </p:cNvPr>
          <p:cNvPicPr>
            <a:picLocks noGrp="1" noChangeAspect="1"/>
          </p:cNvPicPr>
          <p:nvPr>
            <p:ph sz="quarter" idx="1"/>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603504" y="854020"/>
            <a:ext cx="8115528" cy="5663571"/>
          </a:xfrm>
          <a:ln>
            <a:solidFill>
              <a:schemeClr val="tx1"/>
            </a:solidFill>
          </a:ln>
        </p:spPr>
      </p:pic>
      <p:sp>
        <p:nvSpPr>
          <p:cNvPr id="7" name="TextBox 6">
            <a:extLst>
              <a:ext uri="{FF2B5EF4-FFF2-40B4-BE49-F238E27FC236}">
                <a16:creationId xmlns:a16="http://schemas.microsoft.com/office/drawing/2014/main" id="{9A8DC2D4-9785-AF40-FB78-FA7312996398}"/>
              </a:ext>
            </a:extLst>
          </p:cNvPr>
          <p:cNvSpPr txBox="1"/>
          <p:nvPr/>
        </p:nvSpPr>
        <p:spPr>
          <a:xfrm>
            <a:off x="424967" y="318293"/>
            <a:ext cx="8294065" cy="523220"/>
          </a:xfrm>
          <a:prstGeom prst="rect">
            <a:avLst/>
          </a:prstGeom>
          <a:noFill/>
        </p:spPr>
        <p:txBody>
          <a:bodyPr wrap="none" rtlCol="0">
            <a:spAutoFit/>
          </a:bodyPr>
          <a:lstStyle/>
          <a:p>
            <a:r>
              <a:rPr lang="en-US" sz="2800" dirty="0"/>
              <a:t>14. Fitting the model to train the binary classification datasets: </a:t>
            </a:r>
          </a:p>
        </p:txBody>
      </p:sp>
    </p:spTree>
    <p:extLst>
      <p:ext uri="{BB962C8B-B14F-4D97-AF65-F5344CB8AC3E}">
        <p14:creationId xmlns:p14="http://schemas.microsoft.com/office/powerpoint/2010/main" val="1718514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AE624B6-A741-2354-DA55-2CAC8626DF50}"/>
              </a:ext>
            </a:extLst>
          </p:cNvPr>
          <p:cNvSpPr>
            <a:spLocks noGrp="1"/>
          </p:cNvSpPr>
          <p:nvPr>
            <p:ph type="sldNum" sz="quarter" idx="12"/>
          </p:nvPr>
        </p:nvSpPr>
        <p:spPr/>
        <p:txBody>
          <a:bodyPr/>
          <a:lstStyle/>
          <a:p>
            <a:fld id="{56FAF37D-EBC2-4BA4-A38F-5BDBB1D0CF51}" type="slidenum">
              <a:rPr lang="en-AU" smtClean="0"/>
              <a:t>23</a:t>
            </a:fld>
            <a:endParaRPr lang="en-AU"/>
          </a:p>
        </p:txBody>
      </p:sp>
      <p:pic>
        <p:nvPicPr>
          <p:cNvPr id="6" name="Content Placeholder 5">
            <a:extLst>
              <a:ext uri="{FF2B5EF4-FFF2-40B4-BE49-F238E27FC236}">
                <a16:creationId xmlns:a16="http://schemas.microsoft.com/office/drawing/2014/main" id="{B562AA49-29CA-0298-F6B4-70F9087C9857}"/>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735252" y="995487"/>
            <a:ext cx="6130696" cy="5672013"/>
          </a:xfrm>
          <a:ln>
            <a:solidFill>
              <a:schemeClr val="tx1"/>
            </a:solidFill>
          </a:ln>
        </p:spPr>
      </p:pic>
      <p:sp>
        <p:nvSpPr>
          <p:cNvPr id="7" name="TextBox 6">
            <a:extLst>
              <a:ext uri="{FF2B5EF4-FFF2-40B4-BE49-F238E27FC236}">
                <a16:creationId xmlns:a16="http://schemas.microsoft.com/office/drawing/2014/main" id="{4E3C4CDA-10BE-2B13-9C5B-E74FB91021BE}"/>
              </a:ext>
            </a:extLst>
          </p:cNvPr>
          <p:cNvSpPr txBox="1"/>
          <p:nvPr/>
        </p:nvSpPr>
        <p:spPr>
          <a:xfrm>
            <a:off x="374904" y="319036"/>
            <a:ext cx="8101064" cy="523220"/>
          </a:xfrm>
          <a:prstGeom prst="rect">
            <a:avLst/>
          </a:prstGeom>
          <a:noFill/>
        </p:spPr>
        <p:txBody>
          <a:bodyPr wrap="none" rtlCol="0">
            <a:spAutoFit/>
          </a:bodyPr>
          <a:lstStyle/>
          <a:p>
            <a:r>
              <a:rPr lang="en-US" sz="2800" dirty="0"/>
              <a:t>15. Plotting the model accuracy for the binary classification:  </a:t>
            </a:r>
          </a:p>
        </p:txBody>
      </p:sp>
    </p:spTree>
    <p:extLst>
      <p:ext uri="{BB962C8B-B14F-4D97-AF65-F5344CB8AC3E}">
        <p14:creationId xmlns:p14="http://schemas.microsoft.com/office/powerpoint/2010/main" val="30832559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357D29-AF6A-153E-C396-F84A7E4FCF9A}"/>
              </a:ext>
            </a:extLst>
          </p:cNvPr>
          <p:cNvSpPr>
            <a:spLocks noGrp="1"/>
          </p:cNvSpPr>
          <p:nvPr>
            <p:ph type="sldNum" sz="quarter" idx="12"/>
          </p:nvPr>
        </p:nvSpPr>
        <p:spPr/>
        <p:txBody>
          <a:bodyPr/>
          <a:lstStyle/>
          <a:p>
            <a:fld id="{56FAF37D-EBC2-4BA4-A38F-5BDBB1D0CF51}" type="slidenum">
              <a:rPr lang="en-AU" smtClean="0"/>
              <a:t>24</a:t>
            </a:fld>
            <a:endParaRPr lang="en-AU"/>
          </a:p>
        </p:txBody>
      </p:sp>
      <p:pic>
        <p:nvPicPr>
          <p:cNvPr id="6" name="Content Placeholder 5">
            <a:extLst>
              <a:ext uri="{FF2B5EF4-FFF2-40B4-BE49-F238E27FC236}">
                <a16:creationId xmlns:a16="http://schemas.microsoft.com/office/drawing/2014/main" id="{B24724CF-93F0-7FB6-622C-17D1CB98F989}"/>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842479" y="692696"/>
            <a:ext cx="5916242" cy="5914994"/>
          </a:xfrm>
          <a:ln>
            <a:solidFill>
              <a:schemeClr val="tx1"/>
            </a:solidFill>
          </a:ln>
        </p:spPr>
      </p:pic>
      <p:sp>
        <p:nvSpPr>
          <p:cNvPr id="7" name="TextBox 6">
            <a:extLst>
              <a:ext uri="{FF2B5EF4-FFF2-40B4-BE49-F238E27FC236}">
                <a16:creationId xmlns:a16="http://schemas.microsoft.com/office/drawing/2014/main" id="{C9033AFA-F9C5-291E-96A1-9E49C5595386}"/>
              </a:ext>
            </a:extLst>
          </p:cNvPr>
          <p:cNvSpPr txBox="1"/>
          <p:nvPr/>
        </p:nvSpPr>
        <p:spPr>
          <a:xfrm>
            <a:off x="323528" y="250310"/>
            <a:ext cx="8210196" cy="523220"/>
          </a:xfrm>
          <a:prstGeom prst="rect">
            <a:avLst/>
          </a:prstGeom>
          <a:noFill/>
        </p:spPr>
        <p:txBody>
          <a:bodyPr wrap="none" rtlCol="0">
            <a:spAutoFit/>
          </a:bodyPr>
          <a:lstStyle/>
          <a:p>
            <a:r>
              <a:rPr lang="en-US" sz="2800" dirty="0"/>
              <a:t>16. Model losses for binary classification and generate report:  </a:t>
            </a:r>
          </a:p>
        </p:txBody>
      </p:sp>
    </p:spTree>
    <p:extLst>
      <p:ext uri="{BB962C8B-B14F-4D97-AF65-F5344CB8AC3E}">
        <p14:creationId xmlns:p14="http://schemas.microsoft.com/office/powerpoint/2010/main" val="40200957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1C2B7-6F16-B7EC-0C8F-B0C882ED5F33}"/>
              </a:ext>
            </a:extLst>
          </p:cNvPr>
          <p:cNvSpPr>
            <a:spLocks noGrp="1"/>
          </p:cNvSpPr>
          <p:nvPr>
            <p:ph type="title"/>
          </p:nvPr>
        </p:nvSpPr>
        <p:spPr>
          <a:xfrm>
            <a:off x="914400" y="188640"/>
            <a:ext cx="7772400" cy="1647056"/>
          </a:xfrm>
        </p:spPr>
        <p:txBody>
          <a:bodyPr>
            <a:normAutofit fontScale="90000"/>
          </a:bodyPr>
          <a:lstStyle/>
          <a:p>
            <a:r>
              <a:rPr lang="en-US" dirty="0"/>
              <a:t>After applying PCA we reduced 15 features into 2 features for Radial Basis Function</a:t>
            </a:r>
          </a:p>
        </p:txBody>
      </p:sp>
      <p:sp>
        <p:nvSpPr>
          <p:cNvPr id="3" name="Slide Number Placeholder 2">
            <a:extLst>
              <a:ext uri="{FF2B5EF4-FFF2-40B4-BE49-F238E27FC236}">
                <a16:creationId xmlns:a16="http://schemas.microsoft.com/office/drawing/2014/main" id="{81EE14DD-7834-E1B5-D1A2-380BCF183EA1}"/>
              </a:ext>
            </a:extLst>
          </p:cNvPr>
          <p:cNvSpPr>
            <a:spLocks noGrp="1"/>
          </p:cNvSpPr>
          <p:nvPr>
            <p:ph type="sldNum" sz="quarter" idx="12"/>
          </p:nvPr>
        </p:nvSpPr>
        <p:spPr/>
        <p:txBody>
          <a:bodyPr/>
          <a:lstStyle/>
          <a:p>
            <a:fld id="{56FAF37D-EBC2-4BA4-A38F-5BDBB1D0CF51}" type="slidenum">
              <a:rPr lang="en-AU" smtClean="0"/>
              <a:t>25</a:t>
            </a:fld>
            <a:endParaRPr lang="en-AU"/>
          </a:p>
        </p:txBody>
      </p:sp>
      <p:pic>
        <p:nvPicPr>
          <p:cNvPr id="6" name="Content Placeholder 5">
            <a:extLst>
              <a:ext uri="{FF2B5EF4-FFF2-40B4-BE49-F238E27FC236}">
                <a16:creationId xmlns:a16="http://schemas.microsoft.com/office/drawing/2014/main" id="{75E7AE51-B96F-A926-E809-8CD94E68A7EB}"/>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699415" y="2348880"/>
            <a:ext cx="8202370" cy="2864520"/>
          </a:xfrm>
          <a:ln>
            <a:solidFill>
              <a:schemeClr val="tx1"/>
            </a:solidFill>
          </a:ln>
        </p:spPr>
      </p:pic>
    </p:spTree>
    <p:extLst>
      <p:ext uri="{BB962C8B-B14F-4D97-AF65-F5344CB8AC3E}">
        <p14:creationId xmlns:p14="http://schemas.microsoft.com/office/powerpoint/2010/main" val="13622513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FCF31-C371-7D27-5C64-622548E842B2}"/>
              </a:ext>
            </a:extLst>
          </p:cNvPr>
          <p:cNvSpPr>
            <a:spLocks noGrp="1"/>
          </p:cNvSpPr>
          <p:nvPr>
            <p:ph type="title"/>
          </p:nvPr>
        </p:nvSpPr>
        <p:spPr>
          <a:xfrm>
            <a:off x="914399" y="260648"/>
            <a:ext cx="7772400" cy="1647056"/>
          </a:xfrm>
        </p:spPr>
        <p:txBody>
          <a:bodyPr>
            <a:normAutofit fontScale="90000"/>
          </a:bodyPr>
          <a:lstStyle/>
          <a:p>
            <a:r>
              <a:rPr lang="en-US" dirty="0"/>
              <a:t>After applying PCA we reduced 15 features into 2 features for Sigmoid function</a:t>
            </a:r>
          </a:p>
        </p:txBody>
      </p:sp>
      <p:sp>
        <p:nvSpPr>
          <p:cNvPr id="3" name="Slide Number Placeholder 2">
            <a:extLst>
              <a:ext uri="{FF2B5EF4-FFF2-40B4-BE49-F238E27FC236}">
                <a16:creationId xmlns:a16="http://schemas.microsoft.com/office/drawing/2014/main" id="{652EFDC1-2F88-CD41-3DEC-5C7F4FC3C654}"/>
              </a:ext>
            </a:extLst>
          </p:cNvPr>
          <p:cNvSpPr>
            <a:spLocks noGrp="1"/>
          </p:cNvSpPr>
          <p:nvPr>
            <p:ph type="sldNum" sz="quarter" idx="12"/>
          </p:nvPr>
        </p:nvSpPr>
        <p:spPr/>
        <p:txBody>
          <a:bodyPr/>
          <a:lstStyle/>
          <a:p>
            <a:fld id="{56FAF37D-EBC2-4BA4-A38F-5BDBB1D0CF51}" type="slidenum">
              <a:rPr lang="en-AU" smtClean="0"/>
              <a:t>26</a:t>
            </a:fld>
            <a:endParaRPr lang="en-AU"/>
          </a:p>
        </p:txBody>
      </p:sp>
      <p:pic>
        <p:nvPicPr>
          <p:cNvPr id="6" name="Content Placeholder 5">
            <a:extLst>
              <a:ext uri="{FF2B5EF4-FFF2-40B4-BE49-F238E27FC236}">
                <a16:creationId xmlns:a16="http://schemas.microsoft.com/office/drawing/2014/main" id="{665A8485-EC0F-8DA9-E91E-3F7F8924EA0B}"/>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590830" y="2204864"/>
            <a:ext cx="7962339" cy="2952328"/>
          </a:xfrm>
          <a:ln>
            <a:solidFill>
              <a:schemeClr val="tx1"/>
            </a:solidFill>
          </a:ln>
        </p:spPr>
      </p:pic>
    </p:spTree>
    <p:extLst>
      <p:ext uri="{BB962C8B-B14F-4D97-AF65-F5344CB8AC3E}">
        <p14:creationId xmlns:p14="http://schemas.microsoft.com/office/powerpoint/2010/main" val="35804573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34F46-B329-1B3B-B731-CA3341ACC402}"/>
              </a:ext>
            </a:extLst>
          </p:cNvPr>
          <p:cNvSpPr>
            <a:spLocks noGrp="1"/>
          </p:cNvSpPr>
          <p:nvPr>
            <p:ph type="title"/>
          </p:nvPr>
        </p:nvSpPr>
        <p:spPr/>
        <p:txBody>
          <a:bodyPr/>
          <a:lstStyle/>
          <a:p>
            <a:r>
              <a:rPr lang="en-US" dirty="0"/>
              <a:t>Neural Network – Inference </a:t>
            </a:r>
          </a:p>
        </p:txBody>
      </p:sp>
      <p:sp>
        <p:nvSpPr>
          <p:cNvPr id="3" name="Slide Number Placeholder 2">
            <a:extLst>
              <a:ext uri="{FF2B5EF4-FFF2-40B4-BE49-F238E27FC236}">
                <a16:creationId xmlns:a16="http://schemas.microsoft.com/office/drawing/2014/main" id="{3BE67849-C404-69C8-7416-916B5C41C788}"/>
              </a:ext>
            </a:extLst>
          </p:cNvPr>
          <p:cNvSpPr>
            <a:spLocks noGrp="1"/>
          </p:cNvSpPr>
          <p:nvPr>
            <p:ph type="sldNum" sz="quarter" idx="12"/>
          </p:nvPr>
        </p:nvSpPr>
        <p:spPr/>
        <p:txBody>
          <a:bodyPr/>
          <a:lstStyle/>
          <a:p>
            <a:fld id="{56FAF37D-EBC2-4BA4-A38F-5BDBB1D0CF51}" type="slidenum">
              <a:rPr lang="en-AU" smtClean="0"/>
              <a:t>27</a:t>
            </a:fld>
            <a:endParaRPr lang="en-AU"/>
          </a:p>
        </p:txBody>
      </p:sp>
      <p:sp>
        <p:nvSpPr>
          <p:cNvPr id="4" name="Content Placeholder 3">
            <a:extLst>
              <a:ext uri="{FF2B5EF4-FFF2-40B4-BE49-F238E27FC236}">
                <a16:creationId xmlns:a16="http://schemas.microsoft.com/office/drawing/2014/main" id="{0F1E4D9B-A2CD-6E03-A9C5-FF36F4CC1AAE}"/>
              </a:ext>
            </a:extLst>
          </p:cNvPr>
          <p:cNvSpPr>
            <a:spLocks noGrp="1"/>
          </p:cNvSpPr>
          <p:nvPr>
            <p:ph sz="quarter" idx="1"/>
          </p:nvPr>
        </p:nvSpPr>
        <p:spPr/>
        <p:txBody>
          <a:bodyPr/>
          <a:lstStyle/>
          <a:p>
            <a:r>
              <a:rPr lang="en-US" dirty="0"/>
              <a:t>Accuracy for Radial Basis Function Network is 70.75% but for PCA accuracy for Radial Basis Function Network is 83.6%, where it is increased. </a:t>
            </a:r>
          </a:p>
          <a:p>
            <a:r>
              <a:rPr lang="en-US" dirty="0"/>
              <a:t>Accuracy for Sigmoid Activation Network is 84.24% but for PCA accuracy for Sigmoid Activation Network is 84.8%, where it is increased. </a:t>
            </a:r>
          </a:p>
          <a:p>
            <a:r>
              <a:rPr lang="en-US" dirty="0"/>
              <a:t>Based on the both activation function, sigmoid activation function is good than RBF network, because sigmoid activation network has more accuracy. </a:t>
            </a:r>
          </a:p>
          <a:p>
            <a:endParaRPr lang="en-US" dirty="0"/>
          </a:p>
        </p:txBody>
      </p:sp>
    </p:spTree>
    <p:extLst>
      <p:ext uri="{BB962C8B-B14F-4D97-AF65-F5344CB8AC3E}">
        <p14:creationId xmlns:p14="http://schemas.microsoft.com/office/powerpoint/2010/main" val="10930764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52066-07D6-2BCD-21CF-0BADAA4B213E}"/>
              </a:ext>
            </a:extLst>
          </p:cNvPr>
          <p:cNvSpPr>
            <a:spLocks noGrp="1"/>
          </p:cNvSpPr>
          <p:nvPr>
            <p:ph type="title"/>
          </p:nvPr>
        </p:nvSpPr>
        <p:spPr/>
        <p:txBody>
          <a:bodyPr/>
          <a:lstStyle/>
          <a:p>
            <a:r>
              <a:rPr lang="en-US" dirty="0"/>
              <a:t>Neural Network - Inference</a:t>
            </a:r>
          </a:p>
        </p:txBody>
      </p:sp>
      <p:sp>
        <p:nvSpPr>
          <p:cNvPr id="3" name="Slide Number Placeholder 2">
            <a:extLst>
              <a:ext uri="{FF2B5EF4-FFF2-40B4-BE49-F238E27FC236}">
                <a16:creationId xmlns:a16="http://schemas.microsoft.com/office/drawing/2014/main" id="{3CAEC9F6-6123-554C-39A6-30C562EB2371}"/>
              </a:ext>
            </a:extLst>
          </p:cNvPr>
          <p:cNvSpPr>
            <a:spLocks noGrp="1"/>
          </p:cNvSpPr>
          <p:nvPr>
            <p:ph type="sldNum" sz="quarter" idx="12"/>
          </p:nvPr>
        </p:nvSpPr>
        <p:spPr/>
        <p:txBody>
          <a:bodyPr/>
          <a:lstStyle/>
          <a:p>
            <a:fld id="{56FAF37D-EBC2-4BA4-A38F-5BDBB1D0CF51}" type="slidenum">
              <a:rPr lang="en-AU" smtClean="0"/>
              <a:t>28</a:t>
            </a:fld>
            <a:endParaRPr lang="en-AU"/>
          </a:p>
        </p:txBody>
      </p:sp>
      <p:sp>
        <p:nvSpPr>
          <p:cNvPr id="4" name="Content Placeholder 3">
            <a:extLst>
              <a:ext uri="{FF2B5EF4-FFF2-40B4-BE49-F238E27FC236}">
                <a16:creationId xmlns:a16="http://schemas.microsoft.com/office/drawing/2014/main" id="{E62CEB92-29D0-7A05-EE46-35F7365EEF75}"/>
              </a:ext>
            </a:extLst>
          </p:cNvPr>
          <p:cNvSpPr>
            <a:spLocks noGrp="1"/>
          </p:cNvSpPr>
          <p:nvPr>
            <p:ph sz="quarter" idx="1"/>
          </p:nvPr>
        </p:nvSpPr>
        <p:spPr/>
        <p:txBody>
          <a:bodyPr>
            <a:normAutofit lnSpcReduction="10000"/>
          </a:bodyPr>
          <a:lstStyle/>
          <a:p>
            <a:pPr algn="just"/>
            <a:r>
              <a:rPr lang="en-US" dirty="0"/>
              <a:t>One hot encoding is used to convert integer encoded values in the categorical variable to a new binary value. </a:t>
            </a:r>
          </a:p>
          <a:p>
            <a:pPr algn="just"/>
            <a:r>
              <a:rPr lang="en-US" dirty="0"/>
              <a:t>On decreasing the batch size, the accuracy rate decreases as lesser number of samples are being processed before the model is updated. </a:t>
            </a:r>
          </a:p>
          <a:p>
            <a:pPr algn="just"/>
            <a:r>
              <a:rPr lang="en-US" dirty="0"/>
              <a:t>On increasing the number of epochs, the accuracy rate decreases and the loss in values increases. This is due to overfitting of the training data by the model.</a:t>
            </a:r>
          </a:p>
          <a:p>
            <a:pPr algn="just"/>
            <a:r>
              <a:rPr lang="en-US" dirty="0"/>
              <a:t>There are no non-trainable parameters in the model. This indicates that all the weights are being updated during each epoch in the learning/training process.</a:t>
            </a:r>
          </a:p>
          <a:p>
            <a:endParaRPr lang="en-US" dirty="0"/>
          </a:p>
        </p:txBody>
      </p:sp>
    </p:spTree>
    <p:extLst>
      <p:ext uri="{BB962C8B-B14F-4D97-AF65-F5344CB8AC3E}">
        <p14:creationId xmlns:p14="http://schemas.microsoft.com/office/powerpoint/2010/main" val="1294214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6B297-4DCE-50FB-2926-A56B66A0C752}"/>
              </a:ext>
            </a:extLst>
          </p:cNvPr>
          <p:cNvSpPr>
            <a:spLocks noGrp="1"/>
          </p:cNvSpPr>
          <p:nvPr>
            <p:ph type="title"/>
          </p:nvPr>
        </p:nvSpPr>
        <p:spPr/>
        <p:txBody>
          <a:bodyPr/>
          <a:lstStyle/>
          <a:p>
            <a:r>
              <a:rPr lang="en-US" dirty="0"/>
              <a:t>Neural Network - Inference</a:t>
            </a:r>
          </a:p>
        </p:txBody>
      </p:sp>
      <p:sp>
        <p:nvSpPr>
          <p:cNvPr id="3" name="Slide Number Placeholder 2">
            <a:extLst>
              <a:ext uri="{FF2B5EF4-FFF2-40B4-BE49-F238E27FC236}">
                <a16:creationId xmlns:a16="http://schemas.microsoft.com/office/drawing/2014/main" id="{007F8132-D3DF-B867-9F05-A68B66E4F1B4}"/>
              </a:ext>
            </a:extLst>
          </p:cNvPr>
          <p:cNvSpPr>
            <a:spLocks noGrp="1"/>
          </p:cNvSpPr>
          <p:nvPr>
            <p:ph type="sldNum" sz="quarter" idx="12"/>
          </p:nvPr>
        </p:nvSpPr>
        <p:spPr/>
        <p:txBody>
          <a:bodyPr/>
          <a:lstStyle/>
          <a:p>
            <a:fld id="{56FAF37D-EBC2-4BA4-A38F-5BDBB1D0CF51}" type="slidenum">
              <a:rPr lang="en-AU" smtClean="0"/>
              <a:t>29</a:t>
            </a:fld>
            <a:endParaRPr lang="en-AU"/>
          </a:p>
        </p:txBody>
      </p:sp>
      <p:sp>
        <p:nvSpPr>
          <p:cNvPr id="4" name="Content Placeholder 3">
            <a:extLst>
              <a:ext uri="{FF2B5EF4-FFF2-40B4-BE49-F238E27FC236}">
                <a16:creationId xmlns:a16="http://schemas.microsoft.com/office/drawing/2014/main" id="{D83E93F6-F6A8-F66C-B4A9-1E2207A1C40B}"/>
              </a:ext>
            </a:extLst>
          </p:cNvPr>
          <p:cNvSpPr>
            <a:spLocks noGrp="1"/>
          </p:cNvSpPr>
          <p:nvPr>
            <p:ph sz="quarter" idx="1"/>
          </p:nvPr>
        </p:nvSpPr>
        <p:spPr/>
        <p:txBody>
          <a:bodyPr/>
          <a:lstStyle/>
          <a:p>
            <a:pPr algn="just"/>
            <a:r>
              <a:rPr lang="en-US" dirty="0"/>
              <a:t>While using sigmoid activation function:</a:t>
            </a:r>
          </a:p>
          <a:p>
            <a:pPr lvl="1" algn="just"/>
            <a:r>
              <a:rPr lang="en-US" dirty="0"/>
              <a:t>1. In the first few epochs, the accuracy rates do not vary much. </a:t>
            </a:r>
          </a:p>
          <a:p>
            <a:pPr lvl="1" algn="just"/>
            <a:r>
              <a:rPr lang="en-US" dirty="0"/>
              <a:t>2.For the succeeding epochs, the accuracy rate increases drastically, indicated by a steep increase in the gradient of the accuracy rate plot. Hence using sigmoid activation function will lead to a better learning/training process for the network.  </a:t>
            </a:r>
          </a:p>
          <a:p>
            <a:pPr algn="just"/>
            <a:r>
              <a:rPr lang="en-US" b="1" dirty="0" err="1"/>
              <a:t>Keras</a:t>
            </a:r>
            <a:r>
              <a:rPr lang="en-US" b="1" dirty="0"/>
              <a:t> library</a:t>
            </a:r>
            <a:r>
              <a:rPr lang="en-US" dirty="0"/>
              <a:t> has been used to implement the neural network model. </a:t>
            </a:r>
          </a:p>
          <a:p>
            <a:pPr algn="just"/>
            <a:endParaRPr lang="en-US" dirty="0"/>
          </a:p>
        </p:txBody>
      </p:sp>
    </p:spTree>
    <p:extLst>
      <p:ext uri="{BB962C8B-B14F-4D97-AF65-F5344CB8AC3E}">
        <p14:creationId xmlns:p14="http://schemas.microsoft.com/office/powerpoint/2010/main" val="1174911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31AD5-6A7D-1B3B-1550-9B28AA7E2BBA}"/>
              </a:ext>
            </a:extLst>
          </p:cNvPr>
          <p:cNvSpPr>
            <a:spLocks noGrp="1"/>
          </p:cNvSpPr>
          <p:nvPr>
            <p:ph type="title"/>
          </p:nvPr>
        </p:nvSpPr>
        <p:spPr/>
        <p:txBody>
          <a:bodyPr/>
          <a:lstStyle/>
          <a:p>
            <a:r>
              <a:rPr lang="en-US" dirty="0"/>
              <a:t>CA2 Summary</a:t>
            </a:r>
            <a:endParaRPr lang="en-IN" dirty="0"/>
          </a:p>
        </p:txBody>
      </p:sp>
      <p:sp>
        <p:nvSpPr>
          <p:cNvPr id="3" name="Slide Number Placeholder 2">
            <a:extLst>
              <a:ext uri="{FF2B5EF4-FFF2-40B4-BE49-F238E27FC236}">
                <a16:creationId xmlns:a16="http://schemas.microsoft.com/office/drawing/2014/main" id="{BE8CB59B-53C1-3E0D-C488-FE6D9009A67C}"/>
              </a:ext>
            </a:extLst>
          </p:cNvPr>
          <p:cNvSpPr>
            <a:spLocks noGrp="1"/>
          </p:cNvSpPr>
          <p:nvPr>
            <p:ph type="sldNum" sz="quarter" idx="12"/>
          </p:nvPr>
        </p:nvSpPr>
        <p:spPr/>
        <p:txBody>
          <a:bodyPr/>
          <a:lstStyle/>
          <a:p>
            <a:fld id="{56FAF37D-EBC2-4BA4-A38F-5BDBB1D0CF51}" type="slidenum">
              <a:rPr lang="en-AU" smtClean="0"/>
              <a:t>3</a:t>
            </a:fld>
            <a:endParaRPr lang="en-AU"/>
          </a:p>
        </p:txBody>
      </p:sp>
      <p:sp>
        <p:nvSpPr>
          <p:cNvPr id="4" name="Content Placeholder 3">
            <a:extLst>
              <a:ext uri="{FF2B5EF4-FFF2-40B4-BE49-F238E27FC236}">
                <a16:creationId xmlns:a16="http://schemas.microsoft.com/office/drawing/2014/main" id="{B1E5F91D-90F0-CD16-C472-68FF6755AAD0}"/>
              </a:ext>
            </a:extLst>
          </p:cNvPr>
          <p:cNvSpPr>
            <a:spLocks noGrp="1"/>
          </p:cNvSpPr>
          <p:nvPr>
            <p:ph sz="quarter" idx="1"/>
          </p:nvPr>
        </p:nvSpPr>
        <p:spPr/>
        <p:txBody>
          <a:bodyPr>
            <a:normAutofit fontScale="92500"/>
          </a:bodyPr>
          <a:lstStyle/>
          <a:p>
            <a:pPr algn="just"/>
            <a:r>
              <a:rPr lang="en-US" dirty="0"/>
              <a:t>We have researched PCA and Clustering and inferred the following: </a:t>
            </a:r>
          </a:p>
          <a:p>
            <a:pPr lvl="1" algn="just"/>
            <a:r>
              <a:rPr lang="en-US" b="0" i="0" dirty="0">
                <a:effectLst/>
                <a:cs typeface="Times New Roman" panose="02020603050405020304" pitchFamily="18" charset="0"/>
              </a:rPr>
              <a:t>Principal component analysis (PCA) is a statistical technique used in machine learning to reduce the dimensionality of data. </a:t>
            </a:r>
          </a:p>
          <a:p>
            <a:pPr lvl="1" algn="just"/>
            <a:r>
              <a:rPr lang="en-US" b="0" i="0" dirty="0">
                <a:effectLst/>
              </a:rPr>
              <a:t>Clustering is a type of unsupervised learning in machine learning that involves grouping data into clusters based on similarity.</a:t>
            </a:r>
            <a:endParaRPr lang="en-US" dirty="0">
              <a:cs typeface="Times New Roman" panose="02020603050405020304" pitchFamily="18" charset="0"/>
            </a:endParaRPr>
          </a:p>
          <a:p>
            <a:pPr lvl="1" algn="just"/>
            <a:r>
              <a:rPr lang="en-IN" dirty="0"/>
              <a:t>The optimal K value in K-means clustering is 5. </a:t>
            </a:r>
          </a:p>
          <a:p>
            <a:pPr lvl="1" algn="just"/>
            <a:r>
              <a:rPr lang="en-US" dirty="0"/>
              <a:t>Covariance Matrix is a </a:t>
            </a:r>
            <a:r>
              <a:rPr lang="en-US" b="0" i="0" dirty="0">
                <a:effectLst/>
              </a:rPr>
              <a:t>matrix used to represent the covariance values between pairs of elements given in a random vector</a:t>
            </a:r>
            <a:r>
              <a:rPr lang="en-IN" b="0" i="0" dirty="0">
                <a:effectLst/>
              </a:rPr>
              <a:t>. </a:t>
            </a:r>
          </a:p>
          <a:p>
            <a:pPr lvl="1" algn="just"/>
            <a:r>
              <a:rPr lang="en-US" b="1" i="0" dirty="0">
                <a:effectLst/>
              </a:rPr>
              <a:t>Within-Cluster-Sum-of-Squares</a:t>
            </a:r>
            <a:r>
              <a:rPr lang="en-US" b="0" i="0" dirty="0">
                <a:effectLst/>
              </a:rPr>
              <a:t> (WCSS). WCSS is the sum of squares of the distances of each data point in all clusters to their respective centroids.</a:t>
            </a:r>
            <a:endParaRPr lang="en-IN" dirty="0"/>
          </a:p>
        </p:txBody>
      </p:sp>
    </p:spTree>
    <p:extLst>
      <p:ext uri="{BB962C8B-B14F-4D97-AF65-F5344CB8AC3E}">
        <p14:creationId xmlns:p14="http://schemas.microsoft.com/office/powerpoint/2010/main" val="11428878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F0E27-A484-706A-B293-6EF7B87BA18D}"/>
              </a:ext>
            </a:extLst>
          </p:cNvPr>
          <p:cNvSpPr>
            <a:spLocks noGrp="1"/>
          </p:cNvSpPr>
          <p:nvPr>
            <p:ph type="title"/>
          </p:nvPr>
        </p:nvSpPr>
        <p:spPr/>
        <p:txBody>
          <a:bodyPr/>
          <a:lstStyle/>
          <a:p>
            <a:r>
              <a:rPr lang="en-US" dirty="0"/>
              <a:t>Miscellaneous – Neural Network </a:t>
            </a:r>
          </a:p>
        </p:txBody>
      </p:sp>
      <p:sp>
        <p:nvSpPr>
          <p:cNvPr id="3" name="Slide Number Placeholder 2">
            <a:extLst>
              <a:ext uri="{FF2B5EF4-FFF2-40B4-BE49-F238E27FC236}">
                <a16:creationId xmlns:a16="http://schemas.microsoft.com/office/drawing/2014/main" id="{C37DFED1-ED83-FC0B-6837-9CCB865664FA}"/>
              </a:ext>
            </a:extLst>
          </p:cNvPr>
          <p:cNvSpPr>
            <a:spLocks noGrp="1"/>
          </p:cNvSpPr>
          <p:nvPr>
            <p:ph type="sldNum" sz="quarter" idx="12"/>
          </p:nvPr>
        </p:nvSpPr>
        <p:spPr/>
        <p:txBody>
          <a:bodyPr/>
          <a:lstStyle/>
          <a:p>
            <a:fld id="{56FAF37D-EBC2-4BA4-A38F-5BDBB1D0CF51}" type="slidenum">
              <a:rPr lang="en-AU" smtClean="0"/>
              <a:t>30</a:t>
            </a:fld>
            <a:endParaRPr lang="en-AU"/>
          </a:p>
        </p:txBody>
      </p:sp>
      <p:sp>
        <p:nvSpPr>
          <p:cNvPr id="4" name="Content Placeholder 3">
            <a:extLst>
              <a:ext uri="{FF2B5EF4-FFF2-40B4-BE49-F238E27FC236}">
                <a16:creationId xmlns:a16="http://schemas.microsoft.com/office/drawing/2014/main" id="{CFDDA044-180D-C8A4-6591-15DCEE260B09}"/>
              </a:ext>
            </a:extLst>
          </p:cNvPr>
          <p:cNvSpPr>
            <a:spLocks noGrp="1"/>
          </p:cNvSpPr>
          <p:nvPr>
            <p:ph sz="quarter" idx="1"/>
          </p:nvPr>
        </p:nvSpPr>
        <p:spPr/>
        <p:txBody>
          <a:bodyPr/>
          <a:lstStyle/>
          <a:p>
            <a:r>
              <a:rPr lang="en-US" dirty="0"/>
              <a:t>A neural network is a type of machine learning algorithm modeled after the structure and function of the human brain. It is composed of layers of interconnected "neurons," which process and transmit information. </a:t>
            </a:r>
          </a:p>
          <a:p>
            <a:r>
              <a:rPr lang="en-US" dirty="0"/>
              <a:t>They can be used for a wide range of tasks, including image and speech recognition, natural language processing, and even playing games. </a:t>
            </a:r>
          </a:p>
          <a:p>
            <a:r>
              <a:rPr lang="en-US" dirty="0"/>
              <a:t>To train a neural network, you need to feed it a large dataset and adjust the weights and biases of the connections between neurons based on the output it produces. </a:t>
            </a:r>
          </a:p>
        </p:txBody>
      </p:sp>
    </p:spTree>
    <p:extLst>
      <p:ext uri="{BB962C8B-B14F-4D97-AF65-F5344CB8AC3E}">
        <p14:creationId xmlns:p14="http://schemas.microsoft.com/office/powerpoint/2010/main" val="30587062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A03C0-52F8-1A08-FAEE-E44739FB0AE8}"/>
              </a:ext>
            </a:extLst>
          </p:cNvPr>
          <p:cNvSpPr>
            <a:spLocks noGrp="1"/>
          </p:cNvSpPr>
          <p:nvPr>
            <p:ph type="title"/>
          </p:nvPr>
        </p:nvSpPr>
        <p:spPr/>
        <p:txBody>
          <a:bodyPr/>
          <a:lstStyle/>
          <a:p>
            <a:r>
              <a:rPr lang="en-US" dirty="0"/>
              <a:t>Miscellaneous – Neural Network </a:t>
            </a:r>
          </a:p>
        </p:txBody>
      </p:sp>
      <p:sp>
        <p:nvSpPr>
          <p:cNvPr id="3" name="Slide Number Placeholder 2">
            <a:extLst>
              <a:ext uri="{FF2B5EF4-FFF2-40B4-BE49-F238E27FC236}">
                <a16:creationId xmlns:a16="http://schemas.microsoft.com/office/drawing/2014/main" id="{BC6090C5-50D0-DB79-C110-6003ABBC217A}"/>
              </a:ext>
            </a:extLst>
          </p:cNvPr>
          <p:cNvSpPr>
            <a:spLocks noGrp="1"/>
          </p:cNvSpPr>
          <p:nvPr>
            <p:ph type="sldNum" sz="quarter" idx="12"/>
          </p:nvPr>
        </p:nvSpPr>
        <p:spPr/>
        <p:txBody>
          <a:bodyPr/>
          <a:lstStyle/>
          <a:p>
            <a:fld id="{56FAF37D-EBC2-4BA4-A38F-5BDBB1D0CF51}" type="slidenum">
              <a:rPr lang="en-AU" smtClean="0"/>
              <a:t>31</a:t>
            </a:fld>
            <a:endParaRPr lang="en-AU"/>
          </a:p>
        </p:txBody>
      </p:sp>
      <p:sp>
        <p:nvSpPr>
          <p:cNvPr id="4" name="Content Placeholder 3">
            <a:extLst>
              <a:ext uri="{FF2B5EF4-FFF2-40B4-BE49-F238E27FC236}">
                <a16:creationId xmlns:a16="http://schemas.microsoft.com/office/drawing/2014/main" id="{D699468A-906F-B325-40B4-F68CD1F364E9}"/>
              </a:ext>
            </a:extLst>
          </p:cNvPr>
          <p:cNvSpPr>
            <a:spLocks noGrp="1"/>
          </p:cNvSpPr>
          <p:nvPr>
            <p:ph sz="quarter" idx="1"/>
          </p:nvPr>
        </p:nvSpPr>
        <p:spPr/>
        <p:txBody>
          <a:bodyPr/>
          <a:lstStyle/>
          <a:p>
            <a:r>
              <a:rPr lang="en-US" dirty="0"/>
              <a:t>The network adjusts these weights and biases through a process called backpropagation, which helps the network "learn" to produce the desired output for a given input. </a:t>
            </a:r>
          </a:p>
          <a:p>
            <a:r>
              <a:rPr lang="en-US" b="1" dirty="0"/>
              <a:t>Hidden layer: </a:t>
            </a:r>
            <a:r>
              <a:rPr lang="en-US" dirty="0"/>
              <a:t> A hidden layer is located between the input and output of the algorithm, in which the function applies weights to the inputs and directs them through an activation function as the output. </a:t>
            </a:r>
          </a:p>
          <a:p>
            <a:r>
              <a:rPr lang="en-US" b="1" dirty="0"/>
              <a:t>Sigmoidal layer:</a:t>
            </a:r>
            <a:r>
              <a:rPr lang="en-US" dirty="0"/>
              <a:t> When the activation function for a neuron is a sigmoid function it is a guarantee that the output of this unit will always be between 0 and 1.</a:t>
            </a:r>
          </a:p>
        </p:txBody>
      </p:sp>
    </p:spTree>
    <p:extLst>
      <p:ext uri="{BB962C8B-B14F-4D97-AF65-F5344CB8AC3E}">
        <p14:creationId xmlns:p14="http://schemas.microsoft.com/office/powerpoint/2010/main" val="40042406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CDA7B-4425-3C02-3636-15DAB071EFA1}"/>
              </a:ext>
            </a:extLst>
          </p:cNvPr>
          <p:cNvSpPr>
            <a:spLocks noGrp="1"/>
          </p:cNvSpPr>
          <p:nvPr>
            <p:ph type="title"/>
          </p:nvPr>
        </p:nvSpPr>
        <p:spPr/>
        <p:txBody>
          <a:bodyPr>
            <a:noAutofit/>
          </a:bodyPr>
          <a:lstStyle/>
          <a:p>
            <a:r>
              <a:rPr lang="en-US" sz="3200" dirty="0"/>
              <a:t>Miscellaneous – Neural Network Libraries</a:t>
            </a:r>
          </a:p>
        </p:txBody>
      </p:sp>
      <p:sp>
        <p:nvSpPr>
          <p:cNvPr id="3" name="Slide Number Placeholder 2">
            <a:extLst>
              <a:ext uri="{FF2B5EF4-FFF2-40B4-BE49-F238E27FC236}">
                <a16:creationId xmlns:a16="http://schemas.microsoft.com/office/drawing/2014/main" id="{AD2B77D0-2A69-1E73-D9D8-CFD4C58652A9}"/>
              </a:ext>
            </a:extLst>
          </p:cNvPr>
          <p:cNvSpPr>
            <a:spLocks noGrp="1"/>
          </p:cNvSpPr>
          <p:nvPr>
            <p:ph type="sldNum" sz="quarter" idx="12"/>
          </p:nvPr>
        </p:nvSpPr>
        <p:spPr/>
        <p:txBody>
          <a:bodyPr/>
          <a:lstStyle/>
          <a:p>
            <a:fld id="{56FAF37D-EBC2-4BA4-A38F-5BDBB1D0CF51}" type="slidenum">
              <a:rPr lang="en-AU" smtClean="0"/>
              <a:t>32</a:t>
            </a:fld>
            <a:endParaRPr lang="en-AU"/>
          </a:p>
        </p:txBody>
      </p:sp>
      <p:sp>
        <p:nvSpPr>
          <p:cNvPr id="4" name="Content Placeholder 3">
            <a:extLst>
              <a:ext uri="{FF2B5EF4-FFF2-40B4-BE49-F238E27FC236}">
                <a16:creationId xmlns:a16="http://schemas.microsoft.com/office/drawing/2014/main" id="{CFDAE8A9-9E29-4D09-2C80-C6358B89B7FE}"/>
              </a:ext>
            </a:extLst>
          </p:cNvPr>
          <p:cNvSpPr>
            <a:spLocks noGrp="1"/>
          </p:cNvSpPr>
          <p:nvPr>
            <p:ph sz="quarter" idx="1"/>
          </p:nvPr>
        </p:nvSpPr>
        <p:spPr/>
        <p:txBody>
          <a:bodyPr>
            <a:normAutofit lnSpcReduction="10000"/>
          </a:bodyPr>
          <a:lstStyle/>
          <a:p>
            <a:r>
              <a:rPr lang="en-US" b="1" dirty="0">
                <a:effectLst/>
              </a:rPr>
              <a:t>from </a:t>
            </a:r>
            <a:r>
              <a:rPr lang="en-US" b="1" dirty="0" err="1">
                <a:effectLst/>
              </a:rPr>
              <a:t>keras.models</a:t>
            </a:r>
            <a:r>
              <a:rPr lang="en-US" b="1" dirty="0">
                <a:effectLst/>
              </a:rPr>
              <a:t> import Sequential: </a:t>
            </a:r>
          </a:p>
          <a:p>
            <a:pPr marL="0" indent="0">
              <a:buNone/>
            </a:pPr>
            <a:r>
              <a:rPr lang="en-US" dirty="0">
                <a:effectLst/>
              </a:rPr>
              <a:t>	A sequential model is appropriate for a plain stack of layers where each layer has exactly one input tensor and one output tensor. </a:t>
            </a:r>
          </a:p>
          <a:p>
            <a:r>
              <a:rPr lang="en-US" b="1" dirty="0">
                <a:effectLst/>
              </a:rPr>
              <a:t>from </a:t>
            </a:r>
            <a:r>
              <a:rPr lang="en-US" b="1" dirty="0" err="1">
                <a:effectLst/>
              </a:rPr>
              <a:t>keras.layers</a:t>
            </a:r>
            <a:r>
              <a:rPr lang="en-US" b="1" dirty="0">
                <a:effectLst/>
              </a:rPr>
              <a:t> import Dense:</a:t>
            </a:r>
          </a:p>
          <a:p>
            <a:pPr marL="0" indent="0">
              <a:buNone/>
            </a:pPr>
            <a:r>
              <a:rPr lang="en-US" b="1" dirty="0"/>
              <a:t>	</a:t>
            </a:r>
            <a:r>
              <a:rPr lang="en-US" dirty="0"/>
              <a:t>To create a dense layer of function in the model using the </a:t>
            </a:r>
            <a:r>
              <a:rPr lang="en-US" dirty="0" err="1"/>
              <a:t>keras</a:t>
            </a:r>
            <a:r>
              <a:rPr lang="en-US" dirty="0"/>
              <a:t> libraries. </a:t>
            </a:r>
          </a:p>
          <a:p>
            <a:r>
              <a:rPr lang="en-US" b="1" dirty="0">
                <a:effectLst/>
              </a:rPr>
              <a:t>from </a:t>
            </a:r>
            <a:r>
              <a:rPr lang="en-US" b="1" dirty="0" err="1">
                <a:effectLst/>
              </a:rPr>
              <a:t>keras.optimizers</a:t>
            </a:r>
            <a:r>
              <a:rPr lang="en-US" b="1" dirty="0">
                <a:effectLst/>
              </a:rPr>
              <a:t> import Adam: </a:t>
            </a:r>
          </a:p>
          <a:p>
            <a:pPr marL="0" indent="0">
              <a:buNone/>
            </a:pPr>
            <a:r>
              <a:rPr lang="en-US" b="1" dirty="0">
                <a:effectLst/>
              </a:rPr>
              <a:t>	</a:t>
            </a:r>
            <a:r>
              <a:rPr lang="en-US" dirty="0"/>
              <a:t> Adam optimization is a stochastic gradient descent method that is based on adaptive estimation of first-order and second-order moments.</a:t>
            </a:r>
            <a:endParaRPr lang="en-US" b="1" dirty="0">
              <a:effectLst/>
            </a:endParaRPr>
          </a:p>
          <a:p>
            <a:endParaRPr lang="en-US" dirty="0">
              <a:effectLst/>
            </a:endParaRPr>
          </a:p>
          <a:p>
            <a:endParaRPr lang="en-US" dirty="0"/>
          </a:p>
        </p:txBody>
      </p:sp>
    </p:spTree>
    <p:extLst>
      <p:ext uri="{BB962C8B-B14F-4D97-AF65-F5344CB8AC3E}">
        <p14:creationId xmlns:p14="http://schemas.microsoft.com/office/powerpoint/2010/main" val="35812508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9217F-F297-40BF-8C52-77C3DD712F3D}"/>
              </a:ext>
            </a:extLst>
          </p:cNvPr>
          <p:cNvSpPr>
            <a:spLocks noGrp="1"/>
          </p:cNvSpPr>
          <p:nvPr>
            <p:ph type="title"/>
          </p:nvPr>
        </p:nvSpPr>
        <p:spPr>
          <a:xfrm>
            <a:off x="146304" y="190500"/>
            <a:ext cx="7772400" cy="691412"/>
          </a:xfrm>
        </p:spPr>
        <p:txBody>
          <a:bodyPr>
            <a:normAutofit fontScale="90000"/>
          </a:bodyPr>
          <a:lstStyle/>
          <a:p>
            <a:r>
              <a:rPr lang="en-US" dirty="0"/>
              <a:t>SVM – Supported Vector Machine</a:t>
            </a:r>
          </a:p>
        </p:txBody>
      </p:sp>
      <p:sp>
        <p:nvSpPr>
          <p:cNvPr id="3" name="Slide Number Placeholder 2">
            <a:extLst>
              <a:ext uri="{FF2B5EF4-FFF2-40B4-BE49-F238E27FC236}">
                <a16:creationId xmlns:a16="http://schemas.microsoft.com/office/drawing/2014/main" id="{C72F35EE-0F39-4DA5-BC8D-C65990957497}"/>
              </a:ext>
            </a:extLst>
          </p:cNvPr>
          <p:cNvSpPr>
            <a:spLocks noGrp="1"/>
          </p:cNvSpPr>
          <p:nvPr>
            <p:ph type="sldNum" sz="quarter" idx="12"/>
          </p:nvPr>
        </p:nvSpPr>
        <p:spPr/>
        <p:txBody>
          <a:bodyPr/>
          <a:lstStyle/>
          <a:p>
            <a:fld id="{56FAF37D-EBC2-4BA4-A38F-5BDBB1D0CF51}" type="slidenum">
              <a:rPr lang="en-AU" smtClean="0"/>
              <a:t>33</a:t>
            </a:fld>
            <a:endParaRPr lang="en-AU"/>
          </a:p>
        </p:txBody>
      </p:sp>
      <p:pic>
        <p:nvPicPr>
          <p:cNvPr id="6" name="Content Placeholder 5">
            <a:extLst>
              <a:ext uri="{FF2B5EF4-FFF2-40B4-BE49-F238E27FC236}">
                <a16:creationId xmlns:a16="http://schemas.microsoft.com/office/drawing/2014/main" id="{47B0437F-5361-421B-85B5-CDBBFE8E3D21}"/>
              </a:ext>
            </a:extLst>
          </p:cNvPr>
          <p:cNvPicPr>
            <a:picLocks noGrp="1" noChangeAspect="1"/>
          </p:cNvPicPr>
          <p:nvPr>
            <p:ph sz="quarter" idx="1"/>
          </p:nvPr>
        </p:nvPicPr>
        <p:blipFill rotWithShape="1">
          <a:blip r:embed="rId2">
            <a:extLst>
              <a:ext uri="{28A0092B-C50C-407E-A947-70E740481C1C}">
                <a14:useLocalDpi xmlns:a14="http://schemas.microsoft.com/office/drawing/2010/main" val="0"/>
              </a:ext>
            </a:extLst>
          </a:blip>
          <a:srcRect l="1947" r="3102"/>
          <a:stretch/>
        </p:blipFill>
        <p:spPr>
          <a:xfrm>
            <a:off x="146304" y="1906076"/>
            <a:ext cx="8890192" cy="4187220"/>
          </a:xfrm>
          <a:ln>
            <a:solidFill>
              <a:schemeClr val="tx1"/>
            </a:solidFill>
          </a:ln>
        </p:spPr>
      </p:pic>
      <p:sp>
        <p:nvSpPr>
          <p:cNvPr id="7" name="TextBox 6">
            <a:extLst>
              <a:ext uri="{FF2B5EF4-FFF2-40B4-BE49-F238E27FC236}">
                <a16:creationId xmlns:a16="http://schemas.microsoft.com/office/drawing/2014/main" id="{60DCE774-7629-4A02-BB5E-E40E0434B5FE}"/>
              </a:ext>
            </a:extLst>
          </p:cNvPr>
          <p:cNvSpPr txBox="1"/>
          <p:nvPr/>
        </p:nvSpPr>
        <p:spPr>
          <a:xfrm>
            <a:off x="81887" y="1312100"/>
            <a:ext cx="5907771" cy="523220"/>
          </a:xfrm>
          <a:prstGeom prst="rect">
            <a:avLst/>
          </a:prstGeom>
          <a:noFill/>
        </p:spPr>
        <p:txBody>
          <a:bodyPr wrap="none" rtlCol="0">
            <a:spAutoFit/>
          </a:bodyPr>
          <a:lstStyle/>
          <a:p>
            <a:r>
              <a:rPr lang="en-US" sz="2800" dirty="0"/>
              <a:t>1. Importing the Libraries and the Datasets: </a:t>
            </a:r>
          </a:p>
        </p:txBody>
      </p:sp>
    </p:spTree>
    <p:extLst>
      <p:ext uri="{BB962C8B-B14F-4D97-AF65-F5344CB8AC3E}">
        <p14:creationId xmlns:p14="http://schemas.microsoft.com/office/powerpoint/2010/main" val="42310849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8590BC8-C886-4532-AA84-8E6747E4B58A}"/>
              </a:ext>
            </a:extLst>
          </p:cNvPr>
          <p:cNvSpPr>
            <a:spLocks noGrp="1"/>
          </p:cNvSpPr>
          <p:nvPr>
            <p:ph type="sldNum" sz="quarter" idx="12"/>
          </p:nvPr>
        </p:nvSpPr>
        <p:spPr/>
        <p:txBody>
          <a:bodyPr/>
          <a:lstStyle/>
          <a:p>
            <a:fld id="{56FAF37D-EBC2-4BA4-A38F-5BDBB1D0CF51}" type="slidenum">
              <a:rPr lang="en-AU" smtClean="0"/>
              <a:t>34</a:t>
            </a:fld>
            <a:endParaRPr lang="en-AU"/>
          </a:p>
        </p:txBody>
      </p:sp>
      <p:sp>
        <p:nvSpPr>
          <p:cNvPr id="5" name="Title 1">
            <a:extLst>
              <a:ext uri="{FF2B5EF4-FFF2-40B4-BE49-F238E27FC236}">
                <a16:creationId xmlns:a16="http://schemas.microsoft.com/office/drawing/2014/main" id="{4012FAD9-09A3-415D-B28C-5DF330D8E562}"/>
              </a:ext>
            </a:extLst>
          </p:cNvPr>
          <p:cNvSpPr>
            <a:spLocks noGrp="1"/>
          </p:cNvSpPr>
          <p:nvPr>
            <p:ph type="title"/>
          </p:nvPr>
        </p:nvSpPr>
        <p:spPr>
          <a:xfrm>
            <a:off x="161388" y="-191942"/>
            <a:ext cx="7772400" cy="1143000"/>
          </a:xfrm>
        </p:spPr>
        <p:txBody>
          <a:bodyPr/>
          <a:lstStyle/>
          <a:p>
            <a:r>
              <a:rPr lang="en-US" dirty="0"/>
              <a:t>SVM – Supported Vector Machine</a:t>
            </a:r>
          </a:p>
        </p:txBody>
      </p:sp>
      <p:pic>
        <p:nvPicPr>
          <p:cNvPr id="13" name="Picture 12">
            <a:extLst>
              <a:ext uri="{FF2B5EF4-FFF2-40B4-BE49-F238E27FC236}">
                <a16:creationId xmlns:a16="http://schemas.microsoft.com/office/drawing/2014/main" id="{8FBB027A-75EC-4E4B-BED9-C174AD74A8C3}"/>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Lst>
          </a:blip>
          <a:srcRect l="6600" t="62606" r="5000" b="28501"/>
          <a:stretch/>
        </p:blipFill>
        <p:spPr>
          <a:xfrm>
            <a:off x="146304" y="2557404"/>
            <a:ext cx="8818184" cy="1167504"/>
          </a:xfrm>
          <a:prstGeom prst="rect">
            <a:avLst/>
          </a:prstGeom>
          <a:ln>
            <a:solidFill>
              <a:schemeClr val="tx1"/>
            </a:solidFill>
          </a:ln>
        </p:spPr>
      </p:pic>
      <p:sp>
        <p:nvSpPr>
          <p:cNvPr id="16" name="TextBox 15">
            <a:extLst>
              <a:ext uri="{FF2B5EF4-FFF2-40B4-BE49-F238E27FC236}">
                <a16:creationId xmlns:a16="http://schemas.microsoft.com/office/drawing/2014/main" id="{902097E5-D894-4D91-862D-174AC9F3DF16}"/>
              </a:ext>
            </a:extLst>
          </p:cNvPr>
          <p:cNvSpPr txBox="1"/>
          <p:nvPr/>
        </p:nvSpPr>
        <p:spPr>
          <a:xfrm>
            <a:off x="81887" y="1312100"/>
            <a:ext cx="7931402" cy="523220"/>
          </a:xfrm>
          <a:prstGeom prst="rect">
            <a:avLst/>
          </a:prstGeom>
          <a:noFill/>
        </p:spPr>
        <p:txBody>
          <a:bodyPr wrap="none" rtlCol="0">
            <a:spAutoFit/>
          </a:bodyPr>
          <a:lstStyle/>
          <a:p>
            <a:r>
              <a:rPr lang="en-US" sz="2800" dirty="0"/>
              <a:t>2. Splitting the datasets with training and testing of datasets: </a:t>
            </a:r>
          </a:p>
        </p:txBody>
      </p:sp>
    </p:spTree>
    <p:extLst>
      <p:ext uri="{BB962C8B-B14F-4D97-AF65-F5344CB8AC3E}">
        <p14:creationId xmlns:p14="http://schemas.microsoft.com/office/powerpoint/2010/main" val="36750281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E248D-1753-43F1-BC6E-A6A80083B9EA}"/>
              </a:ext>
            </a:extLst>
          </p:cNvPr>
          <p:cNvSpPr>
            <a:spLocks noGrp="1"/>
          </p:cNvSpPr>
          <p:nvPr>
            <p:ph type="title"/>
          </p:nvPr>
        </p:nvSpPr>
        <p:spPr>
          <a:xfrm>
            <a:off x="146304" y="190500"/>
            <a:ext cx="7772400" cy="712812"/>
          </a:xfrm>
        </p:spPr>
        <p:txBody>
          <a:bodyPr>
            <a:normAutofit fontScale="90000"/>
          </a:bodyPr>
          <a:lstStyle/>
          <a:p>
            <a:r>
              <a:rPr lang="en-US" dirty="0"/>
              <a:t>SVM – Supported Vector Machine</a:t>
            </a:r>
          </a:p>
        </p:txBody>
      </p:sp>
      <p:sp>
        <p:nvSpPr>
          <p:cNvPr id="3" name="Slide Number Placeholder 2">
            <a:extLst>
              <a:ext uri="{FF2B5EF4-FFF2-40B4-BE49-F238E27FC236}">
                <a16:creationId xmlns:a16="http://schemas.microsoft.com/office/drawing/2014/main" id="{F04EEAB5-DA43-4353-9FE5-B6A7E3AFDFF0}"/>
              </a:ext>
            </a:extLst>
          </p:cNvPr>
          <p:cNvSpPr>
            <a:spLocks noGrp="1"/>
          </p:cNvSpPr>
          <p:nvPr>
            <p:ph type="sldNum" sz="quarter" idx="12"/>
          </p:nvPr>
        </p:nvSpPr>
        <p:spPr/>
        <p:txBody>
          <a:bodyPr/>
          <a:lstStyle/>
          <a:p>
            <a:fld id="{56FAF37D-EBC2-4BA4-A38F-5BDBB1D0CF51}" type="slidenum">
              <a:rPr lang="en-AU" smtClean="0"/>
              <a:t>35</a:t>
            </a:fld>
            <a:endParaRPr lang="en-AU"/>
          </a:p>
        </p:txBody>
      </p:sp>
      <p:pic>
        <p:nvPicPr>
          <p:cNvPr id="6" name="Picture 5">
            <a:extLst>
              <a:ext uri="{FF2B5EF4-FFF2-40B4-BE49-F238E27FC236}">
                <a16:creationId xmlns:a16="http://schemas.microsoft.com/office/drawing/2014/main" id="{107D31EA-48E6-446F-B655-4C0D7672F9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305" y="1623469"/>
            <a:ext cx="6897390" cy="4827292"/>
          </a:xfrm>
          <a:prstGeom prst="rect">
            <a:avLst/>
          </a:prstGeom>
          <a:ln>
            <a:solidFill>
              <a:schemeClr val="tx1"/>
            </a:solidFill>
          </a:ln>
        </p:spPr>
      </p:pic>
      <p:sp>
        <p:nvSpPr>
          <p:cNvPr id="7" name="TextBox 6">
            <a:extLst>
              <a:ext uri="{FF2B5EF4-FFF2-40B4-BE49-F238E27FC236}">
                <a16:creationId xmlns:a16="http://schemas.microsoft.com/office/drawing/2014/main" id="{6B8D96B1-5204-4850-BFF8-23032439DAFE}"/>
              </a:ext>
            </a:extLst>
          </p:cNvPr>
          <p:cNvSpPr txBox="1"/>
          <p:nvPr/>
        </p:nvSpPr>
        <p:spPr>
          <a:xfrm>
            <a:off x="48088" y="903312"/>
            <a:ext cx="9112687" cy="523220"/>
          </a:xfrm>
          <a:prstGeom prst="rect">
            <a:avLst/>
          </a:prstGeom>
          <a:noFill/>
        </p:spPr>
        <p:txBody>
          <a:bodyPr wrap="none" rtlCol="0">
            <a:spAutoFit/>
          </a:bodyPr>
          <a:lstStyle/>
          <a:p>
            <a:r>
              <a:rPr lang="en-US" sz="2800" dirty="0"/>
              <a:t>3. Importing SVM libraries, and training as well as testing the model: </a:t>
            </a:r>
          </a:p>
        </p:txBody>
      </p:sp>
    </p:spTree>
    <p:extLst>
      <p:ext uri="{BB962C8B-B14F-4D97-AF65-F5344CB8AC3E}">
        <p14:creationId xmlns:p14="http://schemas.microsoft.com/office/powerpoint/2010/main" val="24654158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47FA0-0977-44B9-A45B-9CF99338403A}"/>
              </a:ext>
            </a:extLst>
          </p:cNvPr>
          <p:cNvSpPr>
            <a:spLocks noGrp="1"/>
          </p:cNvSpPr>
          <p:nvPr>
            <p:ph type="title"/>
          </p:nvPr>
        </p:nvSpPr>
        <p:spPr>
          <a:xfrm>
            <a:off x="159952" y="-171400"/>
            <a:ext cx="7772400" cy="1143000"/>
          </a:xfrm>
        </p:spPr>
        <p:txBody>
          <a:bodyPr/>
          <a:lstStyle/>
          <a:p>
            <a:r>
              <a:rPr lang="en-US" dirty="0"/>
              <a:t>SVM – Supported Vector Machine</a:t>
            </a:r>
          </a:p>
        </p:txBody>
      </p:sp>
      <p:sp>
        <p:nvSpPr>
          <p:cNvPr id="3" name="Slide Number Placeholder 2">
            <a:extLst>
              <a:ext uri="{FF2B5EF4-FFF2-40B4-BE49-F238E27FC236}">
                <a16:creationId xmlns:a16="http://schemas.microsoft.com/office/drawing/2014/main" id="{D17EDB67-B2DC-4D51-B5F4-CFC084E509D9}"/>
              </a:ext>
            </a:extLst>
          </p:cNvPr>
          <p:cNvSpPr>
            <a:spLocks noGrp="1"/>
          </p:cNvSpPr>
          <p:nvPr>
            <p:ph type="sldNum" sz="quarter" idx="12"/>
          </p:nvPr>
        </p:nvSpPr>
        <p:spPr/>
        <p:txBody>
          <a:bodyPr/>
          <a:lstStyle/>
          <a:p>
            <a:fld id="{56FAF37D-EBC2-4BA4-A38F-5BDBB1D0CF51}" type="slidenum">
              <a:rPr lang="en-AU" smtClean="0"/>
              <a:t>36</a:t>
            </a:fld>
            <a:endParaRPr lang="en-AU"/>
          </a:p>
        </p:txBody>
      </p:sp>
      <p:pic>
        <p:nvPicPr>
          <p:cNvPr id="6" name="Content Placeholder 5">
            <a:extLst>
              <a:ext uri="{FF2B5EF4-FFF2-40B4-BE49-F238E27FC236}">
                <a16:creationId xmlns:a16="http://schemas.microsoft.com/office/drawing/2014/main" id="{CC11B2DA-E388-4FF5-ABFE-DAE4B02909B6}"/>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78958" y="2060848"/>
            <a:ext cx="8786083" cy="3384376"/>
          </a:xfrm>
          <a:ln>
            <a:solidFill>
              <a:schemeClr val="tx1"/>
            </a:solidFill>
          </a:ln>
        </p:spPr>
      </p:pic>
      <p:sp>
        <p:nvSpPr>
          <p:cNvPr id="7" name="TextBox 6">
            <a:extLst>
              <a:ext uri="{FF2B5EF4-FFF2-40B4-BE49-F238E27FC236}">
                <a16:creationId xmlns:a16="http://schemas.microsoft.com/office/drawing/2014/main" id="{5730FEF0-FE8C-47F5-BFD7-75D7F267CBC9}"/>
              </a:ext>
            </a:extLst>
          </p:cNvPr>
          <p:cNvSpPr txBox="1"/>
          <p:nvPr/>
        </p:nvSpPr>
        <p:spPr>
          <a:xfrm>
            <a:off x="47106" y="1213456"/>
            <a:ext cx="9049785" cy="523220"/>
          </a:xfrm>
          <a:prstGeom prst="rect">
            <a:avLst/>
          </a:prstGeom>
          <a:noFill/>
        </p:spPr>
        <p:txBody>
          <a:bodyPr wrap="none" rtlCol="0">
            <a:spAutoFit/>
          </a:bodyPr>
          <a:lstStyle/>
          <a:p>
            <a:r>
              <a:rPr lang="en-US" sz="2800" dirty="0"/>
              <a:t>4. Printing the accuracies of the model from the training and testing: </a:t>
            </a:r>
          </a:p>
        </p:txBody>
      </p:sp>
    </p:spTree>
    <p:extLst>
      <p:ext uri="{BB962C8B-B14F-4D97-AF65-F5344CB8AC3E}">
        <p14:creationId xmlns:p14="http://schemas.microsoft.com/office/powerpoint/2010/main" val="1984897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AA468-3649-4A99-BFD9-4F8759C4ED46}"/>
              </a:ext>
            </a:extLst>
          </p:cNvPr>
          <p:cNvSpPr>
            <a:spLocks noGrp="1"/>
          </p:cNvSpPr>
          <p:nvPr>
            <p:ph type="title"/>
          </p:nvPr>
        </p:nvSpPr>
        <p:spPr>
          <a:xfrm>
            <a:off x="914400" y="274638"/>
            <a:ext cx="7772400" cy="1173162"/>
          </a:xfrm>
        </p:spPr>
        <p:txBody>
          <a:bodyPr/>
          <a:lstStyle/>
          <a:p>
            <a:r>
              <a:rPr lang="en-US"/>
              <a:t>SVM Inference</a:t>
            </a:r>
            <a:endParaRPr lang="en-US" dirty="0"/>
          </a:p>
        </p:txBody>
      </p:sp>
      <p:sp>
        <p:nvSpPr>
          <p:cNvPr id="3" name="Slide Number Placeholder 2">
            <a:extLst>
              <a:ext uri="{FF2B5EF4-FFF2-40B4-BE49-F238E27FC236}">
                <a16:creationId xmlns:a16="http://schemas.microsoft.com/office/drawing/2014/main" id="{C27F9A80-7046-4522-87E8-AC5B84F048EE}"/>
              </a:ext>
            </a:extLst>
          </p:cNvPr>
          <p:cNvSpPr>
            <a:spLocks noGrp="1"/>
          </p:cNvSpPr>
          <p:nvPr>
            <p:ph type="sldNum" sz="quarter" idx="12"/>
          </p:nvPr>
        </p:nvSpPr>
        <p:spPr/>
        <p:txBody>
          <a:bodyPr/>
          <a:lstStyle/>
          <a:p>
            <a:fld id="{56FAF37D-EBC2-4BA4-A38F-5BDBB1D0CF51}" type="slidenum">
              <a:rPr lang="en-AU" smtClean="0"/>
              <a:t>37</a:t>
            </a:fld>
            <a:endParaRPr lang="en-AU"/>
          </a:p>
        </p:txBody>
      </p:sp>
      <p:sp>
        <p:nvSpPr>
          <p:cNvPr id="4" name="Content Placeholder 3">
            <a:extLst>
              <a:ext uri="{FF2B5EF4-FFF2-40B4-BE49-F238E27FC236}">
                <a16:creationId xmlns:a16="http://schemas.microsoft.com/office/drawing/2014/main" id="{D7003E16-67F6-4C15-B384-5070517DA04C}"/>
              </a:ext>
            </a:extLst>
          </p:cNvPr>
          <p:cNvSpPr>
            <a:spLocks noGrp="1"/>
          </p:cNvSpPr>
          <p:nvPr>
            <p:ph sz="quarter" idx="1"/>
          </p:nvPr>
        </p:nvSpPr>
        <p:spPr>
          <a:xfrm>
            <a:off x="914400" y="1556792"/>
            <a:ext cx="7772400" cy="4463008"/>
          </a:xfrm>
        </p:spPr>
        <p:txBody>
          <a:bodyPr/>
          <a:lstStyle/>
          <a:p>
            <a:r>
              <a:rPr lang="en-IN" dirty="0"/>
              <a:t>Splitting the datasets into training and testing ,where 79%</a:t>
            </a:r>
            <a:r>
              <a:rPr lang="en-US" dirty="0"/>
              <a:t> for training and 21% for testing.</a:t>
            </a:r>
          </a:p>
          <a:p>
            <a:r>
              <a:rPr lang="en-US" dirty="0"/>
              <a:t>The random state value for training and testing model in SVM is 2.</a:t>
            </a:r>
          </a:p>
          <a:p>
            <a:r>
              <a:rPr lang="en-US" dirty="0"/>
              <a:t>Comparing all the 6 models </a:t>
            </a:r>
            <a:r>
              <a:rPr lang="en-IN" dirty="0"/>
              <a:t>accuracies, model 5 has the highest accuracy 84.06%.</a:t>
            </a:r>
          </a:p>
          <a:p>
            <a:r>
              <a:rPr lang="en-IN" dirty="0"/>
              <a:t>Model 4 has the least accuracy 75.75% because we used sigmoid kernel.</a:t>
            </a:r>
          </a:p>
          <a:p>
            <a:r>
              <a:rPr lang="en-IN" dirty="0"/>
              <a:t>For Linear kernel, RBF kernel, Polynomial kernel we got the accuracy value ~83% (approximately).</a:t>
            </a:r>
          </a:p>
          <a:p>
            <a:endParaRPr lang="en-IN" dirty="0"/>
          </a:p>
        </p:txBody>
      </p:sp>
    </p:spTree>
    <p:extLst>
      <p:ext uri="{BB962C8B-B14F-4D97-AF65-F5344CB8AC3E}">
        <p14:creationId xmlns:p14="http://schemas.microsoft.com/office/powerpoint/2010/main" val="20206196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F10D9-B259-42DE-65C9-0FF5261DD000}"/>
              </a:ext>
            </a:extLst>
          </p:cNvPr>
          <p:cNvSpPr>
            <a:spLocks noGrp="1"/>
          </p:cNvSpPr>
          <p:nvPr>
            <p:ph type="title"/>
          </p:nvPr>
        </p:nvSpPr>
        <p:spPr/>
        <p:txBody>
          <a:bodyPr/>
          <a:lstStyle/>
          <a:p>
            <a:r>
              <a:rPr lang="en-US" dirty="0"/>
              <a:t>SVM Inference</a:t>
            </a:r>
          </a:p>
        </p:txBody>
      </p:sp>
      <p:sp>
        <p:nvSpPr>
          <p:cNvPr id="3" name="Slide Number Placeholder 2">
            <a:extLst>
              <a:ext uri="{FF2B5EF4-FFF2-40B4-BE49-F238E27FC236}">
                <a16:creationId xmlns:a16="http://schemas.microsoft.com/office/drawing/2014/main" id="{2D403201-F911-523A-C86E-7F29EE0C2220}"/>
              </a:ext>
            </a:extLst>
          </p:cNvPr>
          <p:cNvSpPr>
            <a:spLocks noGrp="1"/>
          </p:cNvSpPr>
          <p:nvPr>
            <p:ph type="sldNum" sz="quarter" idx="12"/>
          </p:nvPr>
        </p:nvSpPr>
        <p:spPr/>
        <p:txBody>
          <a:bodyPr/>
          <a:lstStyle/>
          <a:p>
            <a:fld id="{56FAF37D-EBC2-4BA4-A38F-5BDBB1D0CF51}" type="slidenum">
              <a:rPr lang="en-AU" smtClean="0"/>
              <a:t>38</a:t>
            </a:fld>
            <a:endParaRPr lang="en-AU"/>
          </a:p>
        </p:txBody>
      </p:sp>
      <p:sp>
        <p:nvSpPr>
          <p:cNvPr id="4" name="Content Placeholder 3">
            <a:extLst>
              <a:ext uri="{FF2B5EF4-FFF2-40B4-BE49-F238E27FC236}">
                <a16:creationId xmlns:a16="http://schemas.microsoft.com/office/drawing/2014/main" id="{9F960FC5-DC7D-B086-3026-40E6EB1768D1}"/>
              </a:ext>
            </a:extLst>
          </p:cNvPr>
          <p:cNvSpPr>
            <a:spLocks noGrp="1"/>
          </p:cNvSpPr>
          <p:nvPr>
            <p:ph sz="quarter" idx="1"/>
          </p:nvPr>
        </p:nvSpPr>
        <p:spPr/>
        <p:txBody>
          <a:bodyPr/>
          <a:lstStyle/>
          <a:p>
            <a:r>
              <a:rPr lang="en-US" dirty="0"/>
              <a:t>We have used six types of model parameters for training and testing of datasets for Support Vector Machines, they’re as follows: </a:t>
            </a:r>
          </a:p>
          <a:p>
            <a:pPr lvl="1"/>
            <a:r>
              <a:rPr lang="en-US" dirty="0"/>
              <a:t>Model 1 depicts the Linear kernel parameter of SVM. </a:t>
            </a:r>
          </a:p>
          <a:p>
            <a:pPr lvl="1"/>
            <a:r>
              <a:rPr lang="en-US" dirty="0"/>
              <a:t>Model 2 depicts the Gaussian Radial Basis Function(RBF) kernel parameter of SVM. </a:t>
            </a:r>
          </a:p>
          <a:p>
            <a:pPr lvl="1"/>
            <a:r>
              <a:rPr lang="en-US" dirty="0"/>
              <a:t>Model 3 depicts the Gamma parameter with scale value of SVM. </a:t>
            </a:r>
          </a:p>
          <a:p>
            <a:pPr lvl="1"/>
            <a:r>
              <a:rPr lang="en-US" dirty="0"/>
              <a:t>Model 4 depicts the Sigmoid kernel parameter of SVM. </a:t>
            </a:r>
          </a:p>
          <a:p>
            <a:pPr lvl="1"/>
            <a:r>
              <a:rPr lang="en-US" dirty="0"/>
              <a:t>Model 5 depicts the Gamma parameter with float value of SVM. </a:t>
            </a:r>
          </a:p>
          <a:p>
            <a:pPr lvl="1"/>
            <a:r>
              <a:rPr lang="en-US" dirty="0"/>
              <a:t>Model 6 depicts the Polynomial kernel parameter of SVM. </a:t>
            </a:r>
          </a:p>
        </p:txBody>
      </p:sp>
    </p:spTree>
    <p:extLst>
      <p:ext uri="{BB962C8B-B14F-4D97-AF65-F5344CB8AC3E}">
        <p14:creationId xmlns:p14="http://schemas.microsoft.com/office/powerpoint/2010/main" val="3634438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66A5-9F54-4DA2-B57D-BE5FA1A90601}"/>
              </a:ext>
            </a:extLst>
          </p:cNvPr>
          <p:cNvSpPr>
            <a:spLocks noGrp="1"/>
          </p:cNvSpPr>
          <p:nvPr>
            <p:ph type="title"/>
          </p:nvPr>
        </p:nvSpPr>
        <p:spPr/>
        <p:txBody>
          <a:bodyPr/>
          <a:lstStyle/>
          <a:p>
            <a:r>
              <a:rPr lang="en-US" dirty="0"/>
              <a:t>Miscellaneous - SVM</a:t>
            </a:r>
          </a:p>
        </p:txBody>
      </p:sp>
      <p:sp>
        <p:nvSpPr>
          <p:cNvPr id="3" name="Slide Number Placeholder 2">
            <a:extLst>
              <a:ext uri="{FF2B5EF4-FFF2-40B4-BE49-F238E27FC236}">
                <a16:creationId xmlns:a16="http://schemas.microsoft.com/office/drawing/2014/main" id="{0F75F8DE-AB12-E27A-81BD-8FBA12666CB7}"/>
              </a:ext>
            </a:extLst>
          </p:cNvPr>
          <p:cNvSpPr>
            <a:spLocks noGrp="1"/>
          </p:cNvSpPr>
          <p:nvPr>
            <p:ph type="sldNum" sz="quarter" idx="12"/>
          </p:nvPr>
        </p:nvSpPr>
        <p:spPr/>
        <p:txBody>
          <a:bodyPr/>
          <a:lstStyle/>
          <a:p>
            <a:fld id="{56FAF37D-EBC2-4BA4-A38F-5BDBB1D0CF51}" type="slidenum">
              <a:rPr lang="en-AU" smtClean="0"/>
              <a:t>39</a:t>
            </a:fld>
            <a:endParaRPr lang="en-AU"/>
          </a:p>
        </p:txBody>
      </p:sp>
      <p:sp>
        <p:nvSpPr>
          <p:cNvPr id="4" name="Content Placeholder 3">
            <a:extLst>
              <a:ext uri="{FF2B5EF4-FFF2-40B4-BE49-F238E27FC236}">
                <a16:creationId xmlns:a16="http://schemas.microsoft.com/office/drawing/2014/main" id="{3F2907BB-77C4-24A7-3E07-411BAF79698E}"/>
              </a:ext>
            </a:extLst>
          </p:cNvPr>
          <p:cNvSpPr>
            <a:spLocks noGrp="1"/>
          </p:cNvSpPr>
          <p:nvPr>
            <p:ph sz="quarter" idx="1"/>
          </p:nvPr>
        </p:nvSpPr>
        <p:spPr/>
        <p:txBody>
          <a:bodyPr>
            <a:normAutofit lnSpcReduction="10000"/>
          </a:bodyPr>
          <a:lstStyle/>
          <a:p>
            <a:pPr algn="just"/>
            <a:r>
              <a:rPr lang="en-US" b="0" i="0" dirty="0">
                <a:effectLst/>
              </a:rPr>
              <a:t>In </a:t>
            </a:r>
            <a:r>
              <a:rPr lang="en-US" b="0" i="0" u="none" strike="noStrike" dirty="0">
                <a:effectLst/>
              </a:rPr>
              <a:t>machine learning</a:t>
            </a:r>
            <a:r>
              <a:rPr lang="en-US" b="0" i="0" dirty="0">
                <a:effectLst/>
              </a:rPr>
              <a:t>, </a:t>
            </a:r>
            <a:r>
              <a:rPr lang="en-US" b="1" i="0" dirty="0">
                <a:effectLst/>
              </a:rPr>
              <a:t>support vector machines</a:t>
            </a:r>
            <a:r>
              <a:rPr lang="en-US" b="0" i="0" dirty="0">
                <a:effectLst/>
              </a:rPr>
              <a:t> (</a:t>
            </a:r>
            <a:r>
              <a:rPr lang="en-US" b="1" i="0" dirty="0">
                <a:effectLst/>
              </a:rPr>
              <a:t>SVMs</a:t>
            </a:r>
            <a:r>
              <a:rPr lang="en-US" b="0" i="0" dirty="0">
                <a:effectLst/>
              </a:rPr>
              <a:t>, also </a:t>
            </a:r>
            <a:r>
              <a:rPr lang="en-US" b="1" i="0" dirty="0">
                <a:effectLst/>
              </a:rPr>
              <a:t>support vector networks</a:t>
            </a:r>
            <a:r>
              <a:rPr lang="en-US" b="0" i="0" dirty="0">
                <a:effectLst/>
              </a:rPr>
              <a:t>) are </a:t>
            </a:r>
            <a:r>
              <a:rPr lang="en-US" b="0" i="0" u="none" strike="noStrike" dirty="0">
                <a:effectLst/>
              </a:rPr>
              <a:t>supervised learning</a:t>
            </a:r>
            <a:r>
              <a:rPr lang="en-US" b="0" i="0" dirty="0">
                <a:effectLst/>
              </a:rPr>
              <a:t> models with associated learning </a:t>
            </a:r>
            <a:r>
              <a:rPr lang="en-US" b="0" i="0" u="none" strike="noStrike" dirty="0">
                <a:effectLst/>
              </a:rPr>
              <a:t>algorithms</a:t>
            </a:r>
            <a:r>
              <a:rPr lang="en-US" b="0" i="0" dirty="0">
                <a:effectLst/>
              </a:rPr>
              <a:t> that analyze data for </a:t>
            </a:r>
            <a:r>
              <a:rPr lang="en-US" b="0" i="0" u="none" strike="noStrike" dirty="0">
                <a:effectLst/>
              </a:rPr>
              <a:t>classification</a:t>
            </a:r>
            <a:r>
              <a:rPr lang="en-US" b="0" i="0" dirty="0">
                <a:effectLst/>
              </a:rPr>
              <a:t> and </a:t>
            </a:r>
            <a:r>
              <a:rPr lang="en-US" b="0" i="0" u="none" strike="noStrike" dirty="0">
                <a:effectLst/>
              </a:rPr>
              <a:t>regression analysis. </a:t>
            </a:r>
          </a:p>
          <a:p>
            <a:pPr algn="just"/>
            <a:r>
              <a:rPr lang="en-US" b="0" i="0" dirty="0">
                <a:effectLst/>
              </a:rPr>
              <a:t>Basically, SVM finds a hyper-plane that creates a boundary between the types of data. In 2-dimensional space, this hyper-plane is nothing but a line. </a:t>
            </a:r>
          </a:p>
          <a:p>
            <a:pPr algn="just"/>
            <a:r>
              <a:rPr lang="en-US" b="0" i="0" dirty="0">
                <a:effectLst/>
              </a:rPr>
              <a:t>In SVM, we plot each data item in the dataset in an N-dimensional space, where N is the number of features/attributes in the data. Next, find the optimal hyperplane to separate the data. </a:t>
            </a:r>
            <a:endParaRPr lang="en-US" dirty="0"/>
          </a:p>
        </p:txBody>
      </p:sp>
    </p:spTree>
    <p:extLst>
      <p:ext uri="{BB962C8B-B14F-4D97-AF65-F5344CB8AC3E}">
        <p14:creationId xmlns:p14="http://schemas.microsoft.com/office/powerpoint/2010/main" val="19618580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Slide Number Placeholder 2"/>
          <p:cNvSpPr>
            <a:spLocks noGrp="1"/>
          </p:cNvSpPr>
          <p:nvPr>
            <p:ph type="sldNum" sz="quarter" idx="12"/>
          </p:nvPr>
        </p:nvSpPr>
        <p:spPr/>
        <p:txBody>
          <a:bodyPr/>
          <a:lstStyle/>
          <a:p>
            <a:fld id="{56FAF37D-EBC2-4BA4-A38F-5BDBB1D0CF51}" type="slidenum">
              <a:rPr lang="en-AU" smtClean="0"/>
              <a:t>4</a:t>
            </a:fld>
            <a:endParaRPr lang="en-AU"/>
          </a:p>
        </p:txBody>
      </p:sp>
      <p:sp>
        <p:nvSpPr>
          <p:cNvPr id="4" name="Content Placeholder 3"/>
          <p:cNvSpPr>
            <a:spLocks noGrp="1"/>
          </p:cNvSpPr>
          <p:nvPr>
            <p:ph sz="quarter" idx="1"/>
          </p:nvPr>
        </p:nvSpPr>
        <p:spPr>
          <a:xfrm>
            <a:off x="914400" y="1447800"/>
            <a:ext cx="7772400" cy="4213448"/>
          </a:xfrm>
        </p:spPr>
        <p:txBody>
          <a:bodyPr>
            <a:normAutofit lnSpcReduction="10000"/>
          </a:bodyPr>
          <a:lstStyle/>
          <a:p>
            <a:pPr marL="514350" indent="-514350">
              <a:buFont typeface="+mj-lt"/>
              <a:buAutoNum type="arabicPeriod"/>
            </a:pPr>
            <a:r>
              <a:rPr lang="en-US" dirty="0"/>
              <a:t>Dataset:			</a:t>
            </a:r>
          </a:p>
          <a:p>
            <a:pPr marL="0" indent="0">
              <a:buNone/>
            </a:pPr>
            <a:r>
              <a:rPr lang="en-US" dirty="0"/>
              <a:t>	</a:t>
            </a:r>
            <a:r>
              <a:rPr lang="en-US" dirty="0">
                <a:hlinkClick r:id="rId2"/>
              </a:rPr>
              <a:t>https://www.kaggle.com/datasets/aasheesh200/framingham-heart-study-dataset</a:t>
            </a:r>
            <a:endParaRPr lang="en-US" dirty="0"/>
          </a:p>
          <a:p>
            <a:pPr marL="0" indent="0">
              <a:buNone/>
            </a:pPr>
            <a:endParaRPr lang="en-US" dirty="0"/>
          </a:p>
          <a:p>
            <a:pPr marL="514350" indent="-514350">
              <a:buFont typeface="+mj-lt"/>
              <a:buAutoNum type="arabicPeriod" startAt="2"/>
            </a:pPr>
            <a:r>
              <a:rPr lang="en-US" dirty="0"/>
              <a:t>Reference: </a:t>
            </a:r>
          </a:p>
          <a:p>
            <a:pPr marL="0" indent="0">
              <a:buNone/>
            </a:pPr>
            <a:r>
              <a:rPr lang="en-US" dirty="0"/>
              <a:t>     	 </a:t>
            </a:r>
            <a:r>
              <a:rPr lang="en-US" dirty="0">
                <a:hlinkClick r:id="rId3"/>
              </a:rPr>
              <a:t>https://www.geeksforgeeks.org/major-kernel-functions-in-support-vector-machine-svm/?ref=lbp</a:t>
            </a:r>
            <a:r>
              <a:rPr lang="en-US" dirty="0"/>
              <a:t> </a:t>
            </a:r>
          </a:p>
          <a:p>
            <a:pPr marL="0" indent="0">
              <a:buNone/>
            </a:pPr>
            <a:r>
              <a:rPr lang="en-US" dirty="0"/>
              <a:t>	</a:t>
            </a:r>
            <a:r>
              <a:rPr lang="en-US" dirty="0">
                <a:hlinkClick r:id="rId4"/>
              </a:rPr>
              <a:t>https://stackabuse.com/creating-a-neural-network-from-scratch-in-python-adding-hidden-layers/</a:t>
            </a:r>
            <a:r>
              <a:rPr lang="en-US" dirty="0"/>
              <a:t> </a:t>
            </a:r>
          </a:p>
          <a:p>
            <a:pPr marL="0" indent="0">
              <a:buNone/>
            </a:pPr>
            <a:r>
              <a:rPr lang="en-US" dirty="0">
                <a:solidFill>
                  <a:srgbClr val="222222"/>
                </a:solidFill>
              </a:rPr>
              <a:t>	</a:t>
            </a:r>
            <a:endParaRPr lang="en-IN" dirty="0">
              <a:solidFill>
                <a:srgbClr val="222222"/>
              </a:solidFill>
            </a:endParaRPr>
          </a:p>
        </p:txBody>
      </p:sp>
    </p:spTree>
    <p:extLst>
      <p:ext uri="{BB962C8B-B14F-4D97-AF65-F5344CB8AC3E}">
        <p14:creationId xmlns:p14="http://schemas.microsoft.com/office/powerpoint/2010/main" val="20586963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CA8B4-0792-BF1F-0C04-F9833F5D994C}"/>
              </a:ext>
            </a:extLst>
          </p:cNvPr>
          <p:cNvSpPr>
            <a:spLocks noGrp="1"/>
          </p:cNvSpPr>
          <p:nvPr>
            <p:ph type="title"/>
          </p:nvPr>
        </p:nvSpPr>
        <p:spPr/>
        <p:txBody>
          <a:bodyPr/>
          <a:lstStyle/>
          <a:p>
            <a:r>
              <a:rPr lang="en-US" dirty="0"/>
              <a:t>Miscellaneous – SVM </a:t>
            </a:r>
          </a:p>
        </p:txBody>
      </p:sp>
      <p:sp>
        <p:nvSpPr>
          <p:cNvPr id="3" name="Slide Number Placeholder 2">
            <a:extLst>
              <a:ext uri="{FF2B5EF4-FFF2-40B4-BE49-F238E27FC236}">
                <a16:creationId xmlns:a16="http://schemas.microsoft.com/office/drawing/2014/main" id="{CABC1497-C276-DAF0-F595-F204828F5443}"/>
              </a:ext>
            </a:extLst>
          </p:cNvPr>
          <p:cNvSpPr>
            <a:spLocks noGrp="1"/>
          </p:cNvSpPr>
          <p:nvPr>
            <p:ph type="sldNum" sz="quarter" idx="12"/>
          </p:nvPr>
        </p:nvSpPr>
        <p:spPr/>
        <p:txBody>
          <a:bodyPr/>
          <a:lstStyle/>
          <a:p>
            <a:fld id="{56FAF37D-EBC2-4BA4-A38F-5BDBB1D0CF51}" type="slidenum">
              <a:rPr lang="en-AU" smtClean="0"/>
              <a:t>40</a:t>
            </a:fld>
            <a:endParaRPr lang="en-AU"/>
          </a:p>
        </p:txBody>
      </p:sp>
      <p:sp>
        <p:nvSpPr>
          <p:cNvPr id="4" name="Content Placeholder 3">
            <a:extLst>
              <a:ext uri="{FF2B5EF4-FFF2-40B4-BE49-F238E27FC236}">
                <a16:creationId xmlns:a16="http://schemas.microsoft.com/office/drawing/2014/main" id="{ED233F5C-C228-080A-64CB-4BAC228CA009}"/>
              </a:ext>
            </a:extLst>
          </p:cNvPr>
          <p:cNvSpPr>
            <a:spLocks noGrp="1"/>
          </p:cNvSpPr>
          <p:nvPr>
            <p:ph sz="quarter" idx="1"/>
          </p:nvPr>
        </p:nvSpPr>
        <p:spPr>
          <a:xfrm>
            <a:off x="914400" y="1447800"/>
            <a:ext cx="7772400" cy="5005536"/>
          </a:xfrm>
        </p:spPr>
        <p:txBody>
          <a:bodyPr>
            <a:normAutofit fontScale="25000" lnSpcReduction="20000"/>
          </a:bodyPr>
          <a:lstStyle/>
          <a:p>
            <a:r>
              <a:rPr lang="en-US" sz="11200" dirty="0"/>
              <a:t>Important Parameters of Kernelized SVM: </a:t>
            </a:r>
          </a:p>
          <a:p>
            <a:pPr marL="0" indent="0">
              <a:buNone/>
            </a:pPr>
            <a:endParaRPr lang="en-US" sz="5100" dirty="0"/>
          </a:p>
          <a:p>
            <a:pPr lvl="1" algn="just" fontAlgn="base">
              <a:buFont typeface="+mj-lt"/>
              <a:buAutoNum type="arabicPeriod"/>
            </a:pPr>
            <a:r>
              <a:rPr lang="en-US" sz="8000" b="1" i="0" dirty="0">
                <a:effectLst/>
              </a:rPr>
              <a:t>The Kernel</a:t>
            </a:r>
            <a:r>
              <a:rPr lang="en-US" sz="8000" b="0" i="0" dirty="0">
                <a:effectLst/>
              </a:rPr>
              <a:t>: The kernel, is selected based on the type of data and also the type of transformation. By default, the kernel is Radial Basis Function Kernel (RBF).</a:t>
            </a:r>
          </a:p>
          <a:p>
            <a:pPr lvl="1" algn="just" fontAlgn="base">
              <a:buFont typeface="+mj-lt"/>
              <a:buAutoNum type="arabicPeriod"/>
            </a:pPr>
            <a:r>
              <a:rPr lang="en-US" sz="8000" b="1" i="0" dirty="0">
                <a:effectLst/>
              </a:rPr>
              <a:t>Gamma</a:t>
            </a:r>
            <a:r>
              <a:rPr lang="en-US" sz="8000" b="0" i="0" dirty="0">
                <a:effectLst/>
              </a:rPr>
              <a:t> : This parameter decides how far the influence of a single training example reaches during transformation, which in turn affects how tightly the decision boundaries end up surrounding points in the input space. If there is a small value of gamma, points farther apart are considered similar. So more points are grouped together and have smoother decision boundaries (maybe less accurate). Larger values of gamma cause points to be closer together (may cause overfitting).</a:t>
            </a:r>
          </a:p>
          <a:p>
            <a:pPr lvl="1" algn="just" fontAlgn="base">
              <a:buFont typeface="+mj-lt"/>
              <a:buAutoNum type="arabicPeriod"/>
            </a:pPr>
            <a:r>
              <a:rPr lang="en-US" sz="8000" b="1" i="0" dirty="0">
                <a:effectLst/>
              </a:rPr>
              <a:t>The ‘C’ parameter</a:t>
            </a:r>
            <a:r>
              <a:rPr lang="en-US" sz="8000" b="0" i="0" dirty="0">
                <a:effectLst/>
              </a:rPr>
              <a:t>: This parameter controls the amount of regularization applied to the data. Large values of C mean low regularization which in turn causes the training data to fit very well (may cause overfitting). Lower values of C mean higher regularization which causes the model to be more tolerant of errors (may lead to lower accuracy).</a:t>
            </a:r>
          </a:p>
          <a:p>
            <a:pPr marL="0" indent="0">
              <a:buNone/>
            </a:pPr>
            <a:endParaRPr lang="en-US" dirty="0"/>
          </a:p>
        </p:txBody>
      </p:sp>
    </p:spTree>
    <p:extLst>
      <p:ext uri="{BB962C8B-B14F-4D97-AF65-F5344CB8AC3E}">
        <p14:creationId xmlns:p14="http://schemas.microsoft.com/office/powerpoint/2010/main" val="39029964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3813D-1D6E-4C55-9F1A-FD6147CDED05}"/>
              </a:ext>
            </a:extLst>
          </p:cNvPr>
          <p:cNvSpPr>
            <a:spLocks noGrp="1"/>
          </p:cNvSpPr>
          <p:nvPr>
            <p:ph type="title"/>
          </p:nvPr>
        </p:nvSpPr>
        <p:spPr/>
        <p:txBody>
          <a:bodyPr/>
          <a:lstStyle/>
          <a:p>
            <a:r>
              <a:rPr lang="en-US" dirty="0"/>
              <a:t>Miscellaneous - SVM</a:t>
            </a:r>
          </a:p>
        </p:txBody>
      </p:sp>
      <p:sp>
        <p:nvSpPr>
          <p:cNvPr id="3" name="Slide Number Placeholder 2">
            <a:extLst>
              <a:ext uri="{FF2B5EF4-FFF2-40B4-BE49-F238E27FC236}">
                <a16:creationId xmlns:a16="http://schemas.microsoft.com/office/drawing/2014/main" id="{9DA0D76A-078E-4905-9535-805D20CF1A02}"/>
              </a:ext>
            </a:extLst>
          </p:cNvPr>
          <p:cNvSpPr>
            <a:spLocks noGrp="1"/>
          </p:cNvSpPr>
          <p:nvPr>
            <p:ph type="sldNum" sz="quarter" idx="12"/>
          </p:nvPr>
        </p:nvSpPr>
        <p:spPr/>
        <p:txBody>
          <a:bodyPr/>
          <a:lstStyle/>
          <a:p>
            <a:fld id="{56FAF37D-EBC2-4BA4-A38F-5BDBB1D0CF51}" type="slidenum">
              <a:rPr lang="en-AU" smtClean="0"/>
              <a:t>41</a:t>
            </a:fld>
            <a:endParaRPr lang="en-AU"/>
          </a:p>
        </p:txBody>
      </p:sp>
      <p:sp>
        <p:nvSpPr>
          <p:cNvPr id="4" name="Content Placeholder 3">
            <a:extLst>
              <a:ext uri="{FF2B5EF4-FFF2-40B4-BE49-F238E27FC236}">
                <a16:creationId xmlns:a16="http://schemas.microsoft.com/office/drawing/2014/main" id="{3ED08B02-C2DD-4285-9F28-3729FE6A8321}"/>
              </a:ext>
            </a:extLst>
          </p:cNvPr>
          <p:cNvSpPr>
            <a:spLocks noGrp="1"/>
          </p:cNvSpPr>
          <p:nvPr>
            <p:ph sz="quarter" idx="1"/>
          </p:nvPr>
        </p:nvSpPr>
        <p:spPr/>
        <p:txBody>
          <a:bodyPr>
            <a:normAutofit fontScale="92500" lnSpcReduction="10000"/>
          </a:bodyPr>
          <a:lstStyle/>
          <a:p>
            <a:pPr algn="just"/>
            <a:r>
              <a:rPr lang="en-US" b="1" dirty="0"/>
              <a:t>Linear Kernel:</a:t>
            </a:r>
            <a:r>
              <a:rPr lang="en-US" dirty="0"/>
              <a:t> It is used when the data is Linearly separable, that is, it can be separated using a single Line. </a:t>
            </a:r>
          </a:p>
          <a:p>
            <a:pPr algn="just"/>
            <a:r>
              <a:rPr lang="en-US" b="1" i="0" dirty="0">
                <a:effectLst/>
              </a:rPr>
              <a:t>Gaussian Radial Basis Kernel:</a:t>
            </a:r>
            <a:r>
              <a:rPr lang="en-US" b="0" i="0" dirty="0">
                <a:effectLst/>
              </a:rPr>
              <a:t> the kernel function that is used in machine learning to find a non-linear classifier or regression line. It is a function whose value depends on the distance from the origin or from some point. </a:t>
            </a:r>
          </a:p>
          <a:p>
            <a:pPr algn="just"/>
            <a:r>
              <a:rPr lang="en-US" b="1" dirty="0"/>
              <a:t>Sigmoid Kernel:</a:t>
            </a:r>
            <a:r>
              <a:rPr lang="en-US" dirty="0"/>
              <a:t> When the activation function for a neuron is a sigmoid function it is a guarantee that the output of this unit will always be between 0 and 1. </a:t>
            </a:r>
          </a:p>
          <a:p>
            <a:pPr algn="just"/>
            <a:r>
              <a:rPr lang="en-US" b="1" i="0" dirty="0">
                <a:solidFill>
                  <a:srgbClr val="202122"/>
                </a:solidFill>
                <a:effectLst/>
              </a:rPr>
              <a:t>Polynomial Kernel</a:t>
            </a:r>
            <a:r>
              <a:rPr lang="en-US" dirty="0">
                <a:solidFill>
                  <a:srgbClr val="202122"/>
                </a:solidFill>
              </a:rPr>
              <a:t>: It </a:t>
            </a:r>
            <a:r>
              <a:rPr lang="en-US" b="0" i="0" dirty="0">
                <a:solidFill>
                  <a:srgbClr val="202122"/>
                </a:solidFill>
                <a:effectLst/>
              </a:rPr>
              <a:t>represents the similarity of vectors (training samples) in a feature space over polynomials of the original variables, allowing learning of non-linear models. </a:t>
            </a:r>
            <a:endParaRPr lang="en-US" dirty="0"/>
          </a:p>
        </p:txBody>
      </p:sp>
    </p:spTree>
    <p:extLst>
      <p:ext uri="{BB962C8B-B14F-4D97-AF65-F5344CB8AC3E}">
        <p14:creationId xmlns:p14="http://schemas.microsoft.com/office/powerpoint/2010/main" val="19015607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63012-F729-B800-29F9-8AECE7ABC524}"/>
              </a:ext>
            </a:extLst>
          </p:cNvPr>
          <p:cNvSpPr>
            <a:spLocks noGrp="1"/>
          </p:cNvSpPr>
          <p:nvPr>
            <p:ph type="title"/>
          </p:nvPr>
        </p:nvSpPr>
        <p:spPr/>
        <p:txBody>
          <a:bodyPr/>
          <a:lstStyle/>
          <a:p>
            <a:r>
              <a:rPr lang="en-US" dirty="0"/>
              <a:t>Miscellaneous – SVM </a:t>
            </a:r>
          </a:p>
        </p:txBody>
      </p:sp>
      <p:sp>
        <p:nvSpPr>
          <p:cNvPr id="3" name="Slide Number Placeholder 2">
            <a:extLst>
              <a:ext uri="{FF2B5EF4-FFF2-40B4-BE49-F238E27FC236}">
                <a16:creationId xmlns:a16="http://schemas.microsoft.com/office/drawing/2014/main" id="{649607F8-1BC0-41E0-ACCA-A1E328ECD7A7}"/>
              </a:ext>
            </a:extLst>
          </p:cNvPr>
          <p:cNvSpPr>
            <a:spLocks noGrp="1"/>
          </p:cNvSpPr>
          <p:nvPr>
            <p:ph type="sldNum" sz="quarter" idx="12"/>
          </p:nvPr>
        </p:nvSpPr>
        <p:spPr/>
        <p:txBody>
          <a:bodyPr/>
          <a:lstStyle/>
          <a:p>
            <a:fld id="{56FAF37D-EBC2-4BA4-A38F-5BDBB1D0CF51}" type="slidenum">
              <a:rPr lang="en-AU" smtClean="0"/>
              <a:t>42</a:t>
            </a:fld>
            <a:endParaRPr lang="en-AU"/>
          </a:p>
        </p:txBody>
      </p:sp>
      <p:sp>
        <p:nvSpPr>
          <p:cNvPr id="4" name="Content Placeholder 3">
            <a:extLst>
              <a:ext uri="{FF2B5EF4-FFF2-40B4-BE49-F238E27FC236}">
                <a16:creationId xmlns:a16="http://schemas.microsoft.com/office/drawing/2014/main" id="{C700FD59-27D5-CF34-B444-F377F9EFA28A}"/>
              </a:ext>
            </a:extLst>
          </p:cNvPr>
          <p:cNvSpPr>
            <a:spLocks noGrp="1"/>
          </p:cNvSpPr>
          <p:nvPr>
            <p:ph sz="quarter" idx="1"/>
          </p:nvPr>
        </p:nvSpPr>
        <p:spPr/>
        <p:txBody>
          <a:bodyPr>
            <a:normAutofit lnSpcReduction="10000"/>
          </a:bodyPr>
          <a:lstStyle/>
          <a:p>
            <a:pPr algn="just"/>
            <a:r>
              <a:rPr lang="en-US" b="1" i="0" dirty="0">
                <a:effectLst/>
              </a:rPr>
              <a:t>Training data </a:t>
            </a:r>
            <a:r>
              <a:rPr lang="en-US" b="0" i="0" dirty="0">
                <a:effectLst/>
              </a:rPr>
              <a:t>is the initial dataset used to train machine learning algorithms. Models create and refine their rules using this data. </a:t>
            </a:r>
          </a:p>
          <a:p>
            <a:pPr algn="just"/>
            <a:r>
              <a:rPr lang="en-US" b="1" i="0" dirty="0">
                <a:effectLst/>
              </a:rPr>
              <a:t>Testing datasets</a:t>
            </a:r>
            <a:r>
              <a:rPr lang="en-US" b="0" i="0" dirty="0">
                <a:effectLst/>
              </a:rPr>
              <a:t> are small contrived problems that allow you to test and debug your algorithms and test harness. They are also useful for better understanding the behavior of algorithms in response to changes in hyperparameters. </a:t>
            </a:r>
          </a:p>
          <a:p>
            <a:pPr algn="just"/>
            <a:r>
              <a:rPr lang="en-US" b="1" dirty="0"/>
              <a:t>The Random State</a:t>
            </a:r>
            <a:r>
              <a:rPr lang="en-US" dirty="0"/>
              <a:t> hyperparameter in the </a:t>
            </a:r>
            <a:r>
              <a:rPr lang="en-US" dirty="0" err="1"/>
              <a:t>train_test_split</a:t>
            </a:r>
            <a:r>
              <a:rPr lang="en-US" dirty="0"/>
              <a:t>() function controls the shuffling process. If the random state value is changed then the value of training and testing differs. </a:t>
            </a:r>
          </a:p>
        </p:txBody>
      </p:sp>
    </p:spTree>
    <p:extLst>
      <p:ext uri="{BB962C8B-B14F-4D97-AF65-F5344CB8AC3E}">
        <p14:creationId xmlns:p14="http://schemas.microsoft.com/office/powerpoint/2010/main" val="783980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E3EE7-7971-AC9F-A033-1D370C9EAA3D}"/>
              </a:ext>
            </a:extLst>
          </p:cNvPr>
          <p:cNvSpPr>
            <a:spLocks noGrp="1"/>
          </p:cNvSpPr>
          <p:nvPr>
            <p:ph type="title"/>
          </p:nvPr>
        </p:nvSpPr>
        <p:spPr/>
        <p:txBody>
          <a:bodyPr/>
          <a:lstStyle/>
          <a:p>
            <a:r>
              <a:rPr lang="en-US" dirty="0"/>
              <a:t>Miscellaneous – SVM Libraries</a:t>
            </a:r>
          </a:p>
        </p:txBody>
      </p:sp>
      <p:sp>
        <p:nvSpPr>
          <p:cNvPr id="3" name="Slide Number Placeholder 2">
            <a:extLst>
              <a:ext uri="{FF2B5EF4-FFF2-40B4-BE49-F238E27FC236}">
                <a16:creationId xmlns:a16="http://schemas.microsoft.com/office/drawing/2014/main" id="{F3002DA7-BAAF-AC6B-56B9-E79777BC3EBB}"/>
              </a:ext>
            </a:extLst>
          </p:cNvPr>
          <p:cNvSpPr>
            <a:spLocks noGrp="1"/>
          </p:cNvSpPr>
          <p:nvPr>
            <p:ph type="sldNum" sz="quarter" idx="12"/>
          </p:nvPr>
        </p:nvSpPr>
        <p:spPr/>
        <p:txBody>
          <a:bodyPr/>
          <a:lstStyle/>
          <a:p>
            <a:fld id="{56FAF37D-EBC2-4BA4-A38F-5BDBB1D0CF51}" type="slidenum">
              <a:rPr lang="en-AU" smtClean="0"/>
              <a:t>43</a:t>
            </a:fld>
            <a:endParaRPr lang="en-AU"/>
          </a:p>
        </p:txBody>
      </p:sp>
      <p:sp>
        <p:nvSpPr>
          <p:cNvPr id="7" name="Content Placeholder 6">
            <a:extLst>
              <a:ext uri="{FF2B5EF4-FFF2-40B4-BE49-F238E27FC236}">
                <a16:creationId xmlns:a16="http://schemas.microsoft.com/office/drawing/2014/main" id="{42424348-9C46-4FC7-A293-B56D0177DB4E}"/>
              </a:ext>
            </a:extLst>
          </p:cNvPr>
          <p:cNvSpPr>
            <a:spLocks noGrp="1"/>
          </p:cNvSpPr>
          <p:nvPr>
            <p:ph sz="quarter" idx="1"/>
          </p:nvPr>
        </p:nvSpPr>
        <p:spPr/>
        <p:txBody>
          <a:bodyPr/>
          <a:lstStyle/>
          <a:p>
            <a:r>
              <a:rPr lang="en-US" dirty="0"/>
              <a:t>from </a:t>
            </a:r>
            <a:r>
              <a:rPr lang="en-US" dirty="0" err="1"/>
              <a:t>sklearn.model_selection</a:t>
            </a:r>
            <a:r>
              <a:rPr lang="en-US" dirty="0"/>
              <a:t> import </a:t>
            </a:r>
            <a:r>
              <a:rPr lang="en-US" dirty="0" err="1"/>
              <a:t>train_test_split</a:t>
            </a:r>
            <a:r>
              <a:rPr lang="en-US" dirty="0"/>
              <a:t>: </a:t>
            </a:r>
          </a:p>
          <a:p>
            <a:pPr marL="320040" lvl="1" indent="0" algn="just">
              <a:buNone/>
            </a:pPr>
            <a:r>
              <a:rPr lang="en-US" dirty="0"/>
              <a:t>Split arrays or matrices into random train and test subsets. Quick utility that wraps input validation, next(</a:t>
            </a:r>
            <a:r>
              <a:rPr lang="en-US" dirty="0" err="1"/>
              <a:t>ShuffleSplit</a:t>
            </a:r>
            <a:r>
              <a:rPr lang="en-US" dirty="0"/>
              <a:t>().split(X, y)), and application to input data into a single call for splitting data into a one-linear. </a:t>
            </a:r>
          </a:p>
          <a:p>
            <a:pPr algn="just"/>
            <a:r>
              <a:rPr lang="en-US" b="0" dirty="0">
                <a:effectLst/>
              </a:rPr>
              <a:t>from </a:t>
            </a:r>
            <a:r>
              <a:rPr lang="en-US" b="0" dirty="0" err="1">
                <a:effectLst/>
              </a:rPr>
              <a:t>sklearn.metrics</a:t>
            </a:r>
            <a:r>
              <a:rPr lang="en-US" b="0" dirty="0">
                <a:effectLst/>
              </a:rPr>
              <a:t> import </a:t>
            </a:r>
            <a:r>
              <a:rPr lang="en-US" b="0" dirty="0" err="1">
                <a:effectLst/>
              </a:rPr>
              <a:t>accuracy_score</a:t>
            </a:r>
            <a:r>
              <a:rPr lang="en-US" b="0" dirty="0">
                <a:effectLst/>
              </a:rPr>
              <a:t>: </a:t>
            </a:r>
          </a:p>
          <a:p>
            <a:pPr marL="0" indent="0" algn="just">
              <a:buNone/>
            </a:pPr>
            <a:r>
              <a:rPr lang="en-US" dirty="0"/>
              <a:t>	Accuracy classification score. In multilabel classification, this function computes subset accuracy: the set of labels predicted for a sample must exactly match the corresponding set of labels in </a:t>
            </a:r>
            <a:r>
              <a:rPr lang="en-US" dirty="0" err="1"/>
              <a:t>y_true</a:t>
            </a:r>
            <a:r>
              <a:rPr lang="en-US" dirty="0"/>
              <a:t>. </a:t>
            </a:r>
            <a:endParaRPr lang="en-US" b="0" dirty="0">
              <a:effectLst/>
            </a:endParaRPr>
          </a:p>
        </p:txBody>
      </p:sp>
    </p:spTree>
    <p:extLst>
      <p:ext uri="{BB962C8B-B14F-4D97-AF65-F5344CB8AC3E}">
        <p14:creationId xmlns:p14="http://schemas.microsoft.com/office/powerpoint/2010/main" val="31157323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536EB-6E81-5787-ABDC-B5501EC6A9E2}"/>
              </a:ext>
            </a:extLst>
          </p:cNvPr>
          <p:cNvSpPr>
            <a:spLocks noGrp="1"/>
          </p:cNvSpPr>
          <p:nvPr>
            <p:ph type="title"/>
          </p:nvPr>
        </p:nvSpPr>
        <p:spPr/>
        <p:txBody>
          <a:bodyPr/>
          <a:lstStyle/>
          <a:p>
            <a:r>
              <a:rPr lang="en-US" dirty="0"/>
              <a:t>Miscellaneous – SVM Libraries</a:t>
            </a:r>
          </a:p>
        </p:txBody>
      </p:sp>
      <p:sp>
        <p:nvSpPr>
          <p:cNvPr id="3" name="Slide Number Placeholder 2">
            <a:extLst>
              <a:ext uri="{FF2B5EF4-FFF2-40B4-BE49-F238E27FC236}">
                <a16:creationId xmlns:a16="http://schemas.microsoft.com/office/drawing/2014/main" id="{7D81D4AD-BE32-016C-5D2C-74C3A9F4F0C3}"/>
              </a:ext>
            </a:extLst>
          </p:cNvPr>
          <p:cNvSpPr>
            <a:spLocks noGrp="1"/>
          </p:cNvSpPr>
          <p:nvPr>
            <p:ph type="sldNum" sz="quarter" idx="12"/>
          </p:nvPr>
        </p:nvSpPr>
        <p:spPr/>
        <p:txBody>
          <a:bodyPr/>
          <a:lstStyle/>
          <a:p>
            <a:fld id="{56FAF37D-EBC2-4BA4-A38F-5BDBB1D0CF51}" type="slidenum">
              <a:rPr lang="en-AU" smtClean="0"/>
              <a:t>44</a:t>
            </a:fld>
            <a:endParaRPr lang="en-AU"/>
          </a:p>
        </p:txBody>
      </p:sp>
      <p:sp>
        <p:nvSpPr>
          <p:cNvPr id="4" name="Content Placeholder 3">
            <a:extLst>
              <a:ext uri="{FF2B5EF4-FFF2-40B4-BE49-F238E27FC236}">
                <a16:creationId xmlns:a16="http://schemas.microsoft.com/office/drawing/2014/main" id="{8FB9A66D-5C82-5A19-E1BF-EE88BE252D79}"/>
              </a:ext>
            </a:extLst>
          </p:cNvPr>
          <p:cNvSpPr>
            <a:spLocks noGrp="1"/>
          </p:cNvSpPr>
          <p:nvPr>
            <p:ph sz="quarter" idx="1"/>
          </p:nvPr>
        </p:nvSpPr>
        <p:spPr/>
        <p:txBody>
          <a:bodyPr>
            <a:normAutofit fontScale="70000" lnSpcReduction="20000"/>
          </a:bodyPr>
          <a:lstStyle/>
          <a:p>
            <a:r>
              <a:rPr lang="en-US" sz="3800" b="1" dirty="0">
                <a:effectLst/>
              </a:rPr>
              <a:t>from </a:t>
            </a:r>
            <a:r>
              <a:rPr lang="en-US" sz="3800" b="1" dirty="0" err="1">
                <a:effectLst/>
              </a:rPr>
              <a:t>sklearn</a:t>
            </a:r>
            <a:r>
              <a:rPr lang="en-US" sz="3800" b="1" dirty="0">
                <a:effectLst/>
              </a:rPr>
              <a:t> import </a:t>
            </a:r>
            <a:r>
              <a:rPr lang="en-US" sz="3800" b="1" dirty="0" err="1">
                <a:effectLst/>
              </a:rPr>
              <a:t>svm</a:t>
            </a:r>
            <a:endParaRPr lang="en-US" sz="3800" b="1" dirty="0">
              <a:effectLst/>
            </a:endParaRPr>
          </a:p>
          <a:p>
            <a:pPr lvl="1"/>
            <a:r>
              <a:rPr lang="en-US" sz="3300" b="1" dirty="0"/>
              <a:t>class </a:t>
            </a:r>
            <a:r>
              <a:rPr lang="en-US" sz="3300" b="1" dirty="0" err="1"/>
              <a:t>sklearn.svm.SVC</a:t>
            </a:r>
            <a:r>
              <a:rPr lang="en-US" sz="3300" b="1" dirty="0"/>
              <a:t>: </a:t>
            </a:r>
          </a:p>
          <a:p>
            <a:pPr marL="320040" lvl="1" indent="0">
              <a:buNone/>
            </a:pPr>
            <a:endParaRPr lang="en-US" sz="3300" b="1" dirty="0"/>
          </a:p>
          <a:p>
            <a:pPr lvl="1"/>
            <a:r>
              <a:rPr lang="en-US" b="0" dirty="0" err="1">
                <a:solidFill>
                  <a:srgbClr val="000000"/>
                </a:solidFill>
                <a:effectLst/>
                <a:latin typeface="Courier New" panose="02070309020205020404" pitchFamily="49" charset="0"/>
              </a:rPr>
              <a:t>svm.SVC</a:t>
            </a:r>
            <a:r>
              <a:rPr lang="en-US" b="0" dirty="0">
                <a:solidFill>
                  <a:srgbClr val="000000"/>
                </a:solidFill>
                <a:effectLst/>
                <a:latin typeface="Courier New" panose="02070309020205020404" pitchFamily="49" charset="0"/>
              </a:rPr>
              <a:t>(kernel=</a:t>
            </a:r>
            <a:r>
              <a:rPr lang="en-US" b="0" dirty="0">
                <a:solidFill>
                  <a:srgbClr val="A31515"/>
                </a:solidFill>
                <a:effectLst/>
                <a:latin typeface="Courier New" panose="02070309020205020404" pitchFamily="49" charset="0"/>
              </a:rPr>
              <a:t>'linear’</a:t>
            </a:r>
            <a:r>
              <a:rPr lang="en-US" dirty="0">
                <a:solidFill>
                  <a:srgbClr val="000000"/>
                </a:solidFill>
                <a:latin typeface="Courier New" panose="02070309020205020404" pitchFamily="49" charset="0"/>
              </a:rPr>
              <a:t>/</a:t>
            </a:r>
            <a:r>
              <a:rPr lang="en-US" b="0" dirty="0">
                <a:solidFill>
                  <a:srgbClr val="A31515"/>
                </a:solidFill>
                <a:effectLst/>
                <a:latin typeface="Courier New" panose="02070309020205020404" pitchFamily="49" charset="0"/>
              </a:rPr>
              <a:t>’</a:t>
            </a:r>
            <a:r>
              <a:rPr lang="en-US" b="0" dirty="0" err="1">
                <a:solidFill>
                  <a:srgbClr val="A31515"/>
                </a:solidFill>
                <a:effectLst/>
                <a:latin typeface="Courier New" panose="02070309020205020404" pitchFamily="49" charset="0"/>
              </a:rPr>
              <a:t>rbf</a:t>
            </a:r>
            <a:r>
              <a:rPr lang="en-US" b="0" dirty="0">
                <a:solidFill>
                  <a:srgbClr val="A31515"/>
                </a:solidFill>
                <a:effectLst/>
                <a:latin typeface="Courier New" panose="02070309020205020404" pitchFamily="49" charset="0"/>
              </a:rPr>
              <a:t>’</a:t>
            </a:r>
            <a:r>
              <a:rPr lang="en-US" b="0" dirty="0">
                <a:effectLst/>
                <a:latin typeface="Courier New" panose="02070309020205020404" pitchFamily="49" charset="0"/>
              </a:rPr>
              <a:t>/</a:t>
            </a:r>
            <a:r>
              <a:rPr lang="en-US" b="0" dirty="0">
                <a:solidFill>
                  <a:srgbClr val="A31515"/>
                </a:solidFill>
                <a:effectLst/>
                <a:latin typeface="Courier New" panose="02070309020205020404" pitchFamily="49" charset="0"/>
              </a:rPr>
              <a:t>’sigmoid’</a:t>
            </a:r>
            <a:r>
              <a:rPr lang="en-US" b="0" dirty="0">
                <a:effectLst/>
                <a:latin typeface="Courier New" panose="02070309020205020404" pitchFamily="49" charset="0"/>
              </a:rPr>
              <a:t>/</a:t>
            </a:r>
            <a:r>
              <a:rPr lang="en-US" b="0" dirty="0">
                <a:solidFill>
                  <a:srgbClr val="A31515"/>
                </a:solidFill>
                <a:effectLst/>
                <a:latin typeface="Courier New" panose="02070309020205020404" pitchFamily="49" charset="0"/>
              </a:rPr>
              <a:t>’poly’</a:t>
            </a:r>
            <a:r>
              <a:rPr lang="en-US" b="0" dirty="0">
                <a:effectLst/>
                <a:latin typeface="Courier New" panose="02070309020205020404" pitchFamily="49" charset="0"/>
              </a:rPr>
              <a:t>): </a:t>
            </a:r>
          </a:p>
          <a:p>
            <a:pPr marL="320040" lvl="1" indent="0" algn="just">
              <a:buNone/>
            </a:pPr>
            <a:r>
              <a:rPr lang="en-US" dirty="0">
                <a:latin typeface="Courier New" panose="02070309020205020404" pitchFamily="49" charset="0"/>
              </a:rPr>
              <a:t>	</a:t>
            </a:r>
            <a:r>
              <a:rPr lang="en-US" sz="3300" dirty="0"/>
              <a:t>Specifies the kernel type to be used in the algorithm. If none is given, ‘</a:t>
            </a:r>
            <a:r>
              <a:rPr lang="en-US" sz="3300" dirty="0" err="1"/>
              <a:t>rbf</a:t>
            </a:r>
            <a:r>
              <a:rPr lang="en-US" sz="3300" dirty="0"/>
              <a:t>’ will be used. If a callable is given it is used to pre-compute the kernel matrix from data matrices; that matrix should be an array of shape (</a:t>
            </a:r>
            <a:r>
              <a:rPr lang="en-US" sz="3300" dirty="0" err="1"/>
              <a:t>n_samples</a:t>
            </a:r>
            <a:r>
              <a:rPr lang="en-US" sz="3300" dirty="0"/>
              <a:t>, </a:t>
            </a:r>
            <a:r>
              <a:rPr lang="en-US" sz="3300" dirty="0" err="1"/>
              <a:t>n_samples</a:t>
            </a:r>
            <a:r>
              <a:rPr lang="en-US" sz="3300" dirty="0"/>
              <a:t>).</a:t>
            </a:r>
          </a:p>
          <a:p>
            <a:pPr marL="320040" lvl="1" indent="0">
              <a:buNone/>
            </a:pPr>
            <a:endParaRPr lang="en-US" dirty="0"/>
          </a:p>
          <a:p>
            <a:pPr lvl="1"/>
            <a:r>
              <a:rPr lang="en-US" dirty="0" err="1">
                <a:solidFill>
                  <a:srgbClr val="000000"/>
                </a:solidFill>
                <a:latin typeface="Courier New" panose="02070309020205020404" pitchFamily="49" charset="0"/>
              </a:rPr>
              <a:t>svm.SVC</a:t>
            </a:r>
            <a:r>
              <a:rPr lang="en-US" dirty="0">
                <a:solidFill>
                  <a:srgbClr val="000000"/>
                </a:solidFill>
                <a:latin typeface="Courier New" panose="02070309020205020404" pitchFamily="49" charset="0"/>
              </a:rPr>
              <a:t>(gamma=</a:t>
            </a:r>
            <a:r>
              <a:rPr lang="en-US" b="0" dirty="0">
                <a:solidFill>
                  <a:srgbClr val="A31515"/>
                </a:solidFill>
                <a:effectLst/>
                <a:latin typeface="Courier New" panose="02070309020205020404" pitchFamily="49" charset="0"/>
              </a:rPr>
              <a:t>‘scale’</a:t>
            </a:r>
            <a:r>
              <a:rPr lang="en-US" dirty="0">
                <a:solidFill>
                  <a:srgbClr val="000000"/>
                </a:solidFill>
                <a:latin typeface="Courier New" panose="02070309020205020404" pitchFamily="49" charset="0"/>
              </a:rPr>
              <a:t>/</a:t>
            </a:r>
            <a:r>
              <a:rPr lang="en-US" b="0" dirty="0">
                <a:solidFill>
                  <a:srgbClr val="A31515"/>
                </a:solidFill>
                <a:effectLst/>
                <a:latin typeface="Courier New" panose="02070309020205020404" pitchFamily="49" charset="0"/>
              </a:rPr>
              <a:t>’auto’</a:t>
            </a:r>
            <a:r>
              <a:rPr lang="en-US" b="0" dirty="0">
                <a:effectLst/>
                <a:latin typeface="Courier New" panose="02070309020205020404" pitchFamily="49" charset="0"/>
              </a:rPr>
              <a:t>/</a:t>
            </a:r>
            <a:r>
              <a:rPr lang="en-US" b="0" dirty="0">
                <a:solidFill>
                  <a:srgbClr val="A31515"/>
                </a:solidFill>
                <a:effectLst/>
                <a:latin typeface="Courier New" panose="02070309020205020404" pitchFamily="49" charset="0"/>
              </a:rPr>
              <a:t>’float’</a:t>
            </a:r>
            <a:r>
              <a:rPr lang="en-US" b="0" dirty="0">
                <a:effectLst/>
                <a:latin typeface="Courier New" panose="02070309020205020404" pitchFamily="49" charset="0"/>
              </a:rPr>
              <a:t>):</a:t>
            </a:r>
          </a:p>
          <a:p>
            <a:pPr lvl="2"/>
            <a:r>
              <a:rPr lang="en-US" sz="3000" dirty="0"/>
              <a:t>if gamma=‘scale’ is passed then it uses 1/(</a:t>
            </a:r>
            <a:r>
              <a:rPr lang="en-US" sz="3000" dirty="0" err="1"/>
              <a:t>n_features.X.var</a:t>
            </a:r>
            <a:r>
              <a:rPr lang="en-US" sz="3000" dirty="0"/>
              <a:t>()) as value of gamma,</a:t>
            </a:r>
          </a:p>
          <a:p>
            <a:pPr lvl="2"/>
            <a:r>
              <a:rPr lang="en-US" sz="3000" dirty="0"/>
              <a:t>i</a:t>
            </a:r>
            <a:r>
              <a:rPr lang="en-US" sz="3000" b="0" dirty="0">
                <a:effectLst/>
              </a:rPr>
              <a:t>f ‘auto’, uses 1/</a:t>
            </a:r>
            <a:r>
              <a:rPr lang="en-US" sz="3000" b="0" dirty="0" err="1">
                <a:effectLst/>
              </a:rPr>
              <a:t>n_features</a:t>
            </a:r>
            <a:r>
              <a:rPr lang="en-US" sz="3000" b="0" dirty="0">
                <a:effectLst/>
              </a:rPr>
              <a:t>. </a:t>
            </a:r>
          </a:p>
          <a:p>
            <a:pPr lvl="2"/>
            <a:r>
              <a:rPr lang="en-US" sz="3000" b="0" dirty="0">
                <a:effectLst/>
              </a:rPr>
              <a:t>if float, must be non-negative. </a:t>
            </a:r>
          </a:p>
          <a:p>
            <a:pPr marL="320040" lvl="1" indent="0">
              <a:buNone/>
            </a:pPr>
            <a:r>
              <a:rPr lang="en-US" dirty="0">
                <a:solidFill>
                  <a:srgbClr val="000000"/>
                </a:solidFill>
                <a:latin typeface="Courier New" panose="02070309020205020404" pitchFamily="49" charset="0"/>
              </a:rPr>
              <a:t>	</a:t>
            </a:r>
            <a:endParaRPr lang="en-US" b="0" dirty="0">
              <a:solidFill>
                <a:srgbClr val="000000"/>
              </a:solidFill>
              <a:effectLst/>
              <a:latin typeface="Courier New" panose="02070309020205020404" pitchFamily="49" charset="0"/>
            </a:endParaRPr>
          </a:p>
          <a:p>
            <a:pPr lvl="1"/>
            <a:endParaRPr lang="en-US" b="0" dirty="0">
              <a:effectLst/>
            </a:endParaRPr>
          </a:p>
        </p:txBody>
      </p:sp>
    </p:spTree>
    <p:extLst>
      <p:ext uri="{BB962C8B-B14F-4D97-AF65-F5344CB8AC3E}">
        <p14:creationId xmlns:p14="http://schemas.microsoft.com/office/powerpoint/2010/main" val="23452920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25B16-DA1A-4718-83CF-04181A6CC8AE}"/>
              </a:ext>
            </a:extLst>
          </p:cNvPr>
          <p:cNvSpPr>
            <a:spLocks noGrp="1"/>
          </p:cNvSpPr>
          <p:nvPr>
            <p:ph type="title"/>
          </p:nvPr>
        </p:nvSpPr>
        <p:spPr>
          <a:xfrm>
            <a:off x="603504" y="274638"/>
            <a:ext cx="7772400" cy="1143000"/>
          </a:xfrm>
        </p:spPr>
        <p:txBody>
          <a:bodyPr/>
          <a:lstStyle/>
          <a:p>
            <a:r>
              <a:rPr lang="en-US" dirty="0"/>
              <a:t>Problem Formulation</a:t>
            </a:r>
          </a:p>
        </p:txBody>
      </p:sp>
      <p:sp>
        <p:nvSpPr>
          <p:cNvPr id="3" name="Slide Number Placeholder 2">
            <a:extLst>
              <a:ext uri="{FF2B5EF4-FFF2-40B4-BE49-F238E27FC236}">
                <a16:creationId xmlns:a16="http://schemas.microsoft.com/office/drawing/2014/main" id="{DABCE4D3-D732-4399-A0D3-ECF5E8D1A74A}"/>
              </a:ext>
            </a:extLst>
          </p:cNvPr>
          <p:cNvSpPr>
            <a:spLocks noGrp="1"/>
          </p:cNvSpPr>
          <p:nvPr>
            <p:ph type="sldNum" sz="quarter" idx="12"/>
          </p:nvPr>
        </p:nvSpPr>
        <p:spPr/>
        <p:txBody>
          <a:bodyPr/>
          <a:lstStyle/>
          <a:p>
            <a:fld id="{56FAF37D-EBC2-4BA4-A38F-5BDBB1D0CF51}" type="slidenum">
              <a:rPr lang="en-AU" smtClean="0"/>
              <a:t>5</a:t>
            </a:fld>
            <a:endParaRPr lang="en-AU"/>
          </a:p>
        </p:txBody>
      </p:sp>
      <p:sp>
        <p:nvSpPr>
          <p:cNvPr id="4" name="Content Placeholder 3">
            <a:extLst>
              <a:ext uri="{FF2B5EF4-FFF2-40B4-BE49-F238E27FC236}">
                <a16:creationId xmlns:a16="http://schemas.microsoft.com/office/drawing/2014/main" id="{3BD73B17-BE3C-45C4-86E0-82A802138182}"/>
              </a:ext>
            </a:extLst>
          </p:cNvPr>
          <p:cNvSpPr>
            <a:spLocks noGrp="1"/>
          </p:cNvSpPr>
          <p:nvPr>
            <p:ph sz="quarter" idx="1"/>
          </p:nvPr>
        </p:nvSpPr>
        <p:spPr>
          <a:xfrm>
            <a:off x="755576" y="1447800"/>
            <a:ext cx="7931224" cy="5135562"/>
          </a:xfrm>
        </p:spPr>
        <p:txBody>
          <a:bodyPr>
            <a:normAutofit fontScale="92500" lnSpcReduction="10000"/>
          </a:bodyPr>
          <a:lstStyle/>
          <a:p>
            <a:pPr marL="0" indent="0" algn="just">
              <a:buNone/>
            </a:pPr>
            <a:r>
              <a:rPr lang="en-US" b="1" u="sng" dirty="0"/>
              <a:t>Objective</a:t>
            </a:r>
            <a:r>
              <a:rPr lang="en-US" dirty="0"/>
              <a:t>: To identify Heart Disease of a patient based on the given features</a:t>
            </a:r>
          </a:p>
          <a:p>
            <a:pPr marL="0" indent="0" algn="just">
              <a:buNone/>
            </a:pPr>
            <a:r>
              <a:rPr lang="en-US" b="1" u="sng" dirty="0"/>
              <a:t>Dataset details</a:t>
            </a:r>
            <a:r>
              <a:rPr lang="en-US" dirty="0"/>
              <a:t>:</a:t>
            </a:r>
          </a:p>
          <a:p>
            <a:pPr algn="just"/>
            <a:r>
              <a:rPr lang="en-US" dirty="0"/>
              <a:t>No. of rows: 4239</a:t>
            </a:r>
          </a:p>
          <a:p>
            <a:pPr algn="just"/>
            <a:r>
              <a:rPr lang="en-US" dirty="0"/>
              <a:t>No. of columns: 17</a:t>
            </a:r>
          </a:p>
          <a:p>
            <a:pPr algn="just"/>
            <a:r>
              <a:rPr lang="en-US" dirty="0"/>
              <a:t>No. of Class: 02</a:t>
            </a:r>
          </a:p>
          <a:p>
            <a:pPr algn="just"/>
            <a:r>
              <a:rPr lang="en-US" dirty="0"/>
              <a:t>Method of data collection is unknown</a:t>
            </a:r>
          </a:p>
          <a:p>
            <a:pPr marL="0" indent="0" algn="just">
              <a:buNone/>
            </a:pPr>
            <a:r>
              <a:rPr lang="en-US" b="1" u="sng" dirty="0"/>
              <a:t>Assumptions</a:t>
            </a:r>
            <a:r>
              <a:rPr lang="en-US" u="sng" dirty="0"/>
              <a:t>:</a:t>
            </a:r>
            <a:r>
              <a:rPr lang="en-US" dirty="0"/>
              <a:t> </a:t>
            </a:r>
          </a:p>
          <a:p>
            <a:pPr algn="just"/>
            <a:r>
              <a:rPr lang="en-US" dirty="0"/>
              <a:t>From the link mentioned for dataset, “framingham.csv” was considered for solving</a:t>
            </a:r>
          </a:p>
          <a:p>
            <a:pPr marL="617220" lvl="1" indent="-342900" algn="just"/>
            <a:r>
              <a:rPr lang="en-US" dirty="0"/>
              <a:t>In features, “Male” is changed to “Sex” </a:t>
            </a:r>
          </a:p>
          <a:p>
            <a:pPr marL="617220" lvl="1" indent="-342900" algn="just"/>
            <a:r>
              <a:rPr lang="en-US" dirty="0"/>
              <a:t>In features, “</a:t>
            </a:r>
            <a:r>
              <a:rPr lang="en-US" dirty="0" err="1"/>
              <a:t>TenYearCHD</a:t>
            </a:r>
            <a:r>
              <a:rPr lang="en-US" dirty="0"/>
              <a:t>” is changed to “target”.</a:t>
            </a:r>
          </a:p>
          <a:p>
            <a:pPr marL="617220" lvl="1" indent="-342900" algn="just"/>
            <a:r>
              <a:rPr lang="en-US" dirty="0"/>
              <a:t>In features, “Education” is changed to “Chest Pain Type”.</a:t>
            </a:r>
          </a:p>
        </p:txBody>
      </p:sp>
    </p:spTree>
    <p:extLst>
      <p:ext uri="{BB962C8B-B14F-4D97-AF65-F5344CB8AC3E}">
        <p14:creationId xmlns:p14="http://schemas.microsoft.com/office/powerpoint/2010/main" val="3107165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8A115-7265-CB63-547F-B6D803CC9014}"/>
              </a:ext>
            </a:extLst>
          </p:cNvPr>
          <p:cNvSpPr>
            <a:spLocks noGrp="1"/>
          </p:cNvSpPr>
          <p:nvPr>
            <p:ph type="title"/>
          </p:nvPr>
        </p:nvSpPr>
        <p:spPr>
          <a:xfrm>
            <a:off x="603504" y="190500"/>
            <a:ext cx="7772400" cy="1143000"/>
          </a:xfrm>
        </p:spPr>
        <p:txBody>
          <a:bodyPr/>
          <a:lstStyle/>
          <a:p>
            <a:r>
              <a:rPr lang="en-US" dirty="0"/>
              <a:t>Problem Formulation</a:t>
            </a:r>
            <a:endParaRPr lang="en-IN" dirty="0"/>
          </a:p>
        </p:txBody>
      </p:sp>
      <p:sp>
        <p:nvSpPr>
          <p:cNvPr id="3" name="Slide Number Placeholder 2">
            <a:extLst>
              <a:ext uri="{FF2B5EF4-FFF2-40B4-BE49-F238E27FC236}">
                <a16:creationId xmlns:a16="http://schemas.microsoft.com/office/drawing/2014/main" id="{595BFF16-013A-AD99-3104-68E2CAF30333}"/>
              </a:ext>
            </a:extLst>
          </p:cNvPr>
          <p:cNvSpPr>
            <a:spLocks noGrp="1"/>
          </p:cNvSpPr>
          <p:nvPr>
            <p:ph type="sldNum" sz="quarter" idx="12"/>
          </p:nvPr>
        </p:nvSpPr>
        <p:spPr/>
        <p:txBody>
          <a:bodyPr/>
          <a:lstStyle/>
          <a:p>
            <a:fld id="{56FAF37D-EBC2-4BA4-A38F-5BDBB1D0CF51}" type="slidenum">
              <a:rPr lang="en-AU" smtClean="0"/>
              <a:t>6</a:t>
            </a:fld>
            <a:endParaRPr lang="en-AU"/>
          </a:p>
        </p:txBody>
      </p:sp>
      <p:sp>
        <p:nvSpPr>
          <p:cNvPr id="4" name="Content Placeholder 3">
            <a:extLst>
              <a:ext uri="{FF2B5EF4-FFF2-40B4-BE49-F238E27FC236}">
                <a16:creationId xmlns:a16="http://schemas.microsoft.com/office/drawing/2014/main" id="{0F5D954C-A17C-8C25-5C03-B0272CBA56C5}"/>
              </a:ext>
            </a:extLst>
          </p:cNvPr>
          <p:cNvSpPr>
            <a:spLocks noGrp="1"/>
          </p:cNvSpPr>
          <p:nvPr>
            <p:ph sz="quarter" idx="1"/>
          </p:nvPr>
        </p:nvSpPr>
        <p:spPr/>
        <p:txBody>
          <a:bodyPr>
            <a:normAutofit/>
          </a:bodyPr>
          <a:lstStyle/>
          <a:p>
            <a:pPr marL="0" indent="0">
              <a:buNone/>
            </a:pPr>
            <a:r>
              <a:rPr lang="en-US" b="1" u="sng" dirty="0"/>
              <a:t>Assumptions: </a:t>
            </a:r>
          </a:p>
          <a:p>
            <a:r>
              <a:rPr lang="en-US" dirty="0"/>
              <a:t>Missing data were filled with the mean of the rest of the corresponding data.</a:t>
            </a:r>
          </a:p>
          <a:p>
            <a:pPr marL="0" indent="0">
              <a:buNone/>
            </a:pPr>
            <a:endParaRPr lang="en-US" b="1" u="sng" dirty="0"/>
          </a:p>
          <a:p>
            <a:pPr marL="0" indent="0">
              <a:buNone/>
            </a:pPr>
            <a:r>
              <a:rPr lang="en-US" b="1" u="sng" dirty="0"/>
              <a:t>Link to full code mentioned in slides: </a:t>
            </a:r>
          </a:p>
          <a:p>
            <a:pPr marL="0" indent="0">
              <a:buNone/>
            </a:pPr>
            <a:r>
              <a:rPr lang="en-US" dirty="0"/>
              <a:t>	</a:t>
            </a:r>
            <a:r>
              <a:rPr lang="en-US" dirty="0">
                <a:hlinkClick r:id="rId2"/>
              </a:rPr>
              <a:t>https://colab.research.google.com/drive/16uyj05TaI6HL9fSIjhew-szl_GvVU4IU#scrollTo=YSi4ALrJBSIZ</a:t>
            </a:r>
            <a:r>
              <a:rPr lang="en-US" dirty="0"/>
              <a:t> </a:t>
            </a:r>
          </a:p>
          <a:p>
            <a:pPr marL="0" indent="0">
              <a:buNone/>
            </a:pPr>
            <a:r>
              <a:rPr lang="en-US" dirty="0"/>
              <a:t>	</a:t>
            </a:r>
            <a:r>
              <a:rPr lang="en-US" dirty="0">
                <a:hlinkClick r:id="rId3"/>
              </a:rPr>
              <a:t>https://colab.research.google.com/drive/1vLlkQgshmdCh0aahd_3EqQ0lLSmMeIZQ?ts=639d6386</a:t>
            </a:r>
            <a:r>
              <a:rPr lang="en-US" dirty="0"/>
              <a:t> 	</a:t>
            </a:r>
          </a:p>
        </p:txBody>
      </p:sp>
    </p:spTree>
    <p:extLst>
      <p:ext uri="{BB962C8B-B14F-4D97-AF65-F5344CB8AC3E}">
        <p14:creationId xmlns:p14="http://schemas.microsoft.com/office/powerpoint/2010/main" val="40725448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126FE-34C4-4A34-9C8E-70C76B30D05E}"/>
              </a:ext>
            </a:extLst>
          </p:cNvPr>
          <p:cNvSpPr>
            <a:spLocks noGrp="1"/>
          </p:cNvSpPr>
          <p:nvPr>
            <p:ph type="title"/>
          </p:nvPr>
        </p:nvSpPr>
        <p:spPr>
          <a:xfrm>
            <a:off x="374904" y="197768"/>
            <a:ext cx="7772400" cy="1143000"/>
          </a:xfrm>
        </p:spPr>
        <p:txBody>
          <a:bodyPr>
            <a:normAutofit/>
          </a:bodyPr>
          <a:lstStyle/>
          <a:p>
            <a:r>
              <a:rPr lang="en-US" dirty="0"/>
              <a:t>Feature Description</a:t>
            </a:r>
          </a:p>
        </p:txBody>
      </p:sp>
      <p:sp>
        <p:nvSpPr>
          <p:cNvPr id="3" name="Slide Number Placeholder 2">
            <a:extLst>
              <a:ext uri="{FF2B5EF4-FFF2-40B4-BE49-F238E27FC236}">
                <a16:creationId xmlns:a16="http://schemas.microsoft.com/office/drawing/2014/main" id="{BFD0D71C-8637-4422-8E6B-9581660A88CB}"/>
              </a:ext>
            </a:extLst>
          </p:cNvPr>
          <p:cNvSpPr>
            <a:spLocks noGrp="1"/>
          </p:cNvSpPr>
          <p:nvPr>
            <p:ph type="sldNum" sz="quarter" idx="12"/>
          </p:nvPr>
        </p:nvSpPr>
        <p:spPr/>
        <p:txBody>
          <a:bodyPr/>
          <a:lstStyle/>
          <a:p>
            <a:fld id="{56FAF37D-EBC2-4BA4-A38F-5BDBB1D0CF51}" type="slidenum">
              <a:rPr lang="en-AU" smtClean="0"/>
              <a:t>7</a:t>
            </a:fld>
            <a:endParaRPr lang="en-AU"/>
          </a:p>
        </p:txBody>
      </p:sp>
      <p:sp>
        <p:nvSpPr>
          <p:cNvPr id="4" name="Content Placeholder 3">
            <a:extLst>
              <a:ext uri="{FF2B5EF4-FFF2-40B4-BE49-F238E27FC236}">
                <a16:creationId xmlns:a16="http://schemas.microsoft.com/office/drawing/2014/main" id="{D2019C04-620E-4825-AAF0-180BC624C568}"/>
              </a:ext>
            </a:extLst>
          </p:cNvPr>
          <p:cNvSpPr>
            <a:spLocks noGrp="1"/>
          </p:cNvSpPr>
          <p:nvPr>
            <p:ph sz="quarter" idx="1"/>
          </p:nvPr>
        </p:nvSpPr>
        <p:spPr>
          <a:xfrm>
            <a:off x="603504" y="1340768"/>
            <a:ext cx="8288976" cy="5326732"/>
          </a:xfrm>
        </p:spPr>
        <p:txBody>
          <a:bodyPr>
            <a:noAutofit/>
          </a:bodyPr>
          <a:lstStyle/>
          <a:p>
            <a:pPr marL="0" indent="0">
              <a:buNone/>
            </a:pPr>
            <a:r>
              <a:rPr lang="en-US" sz="2000" dirty="0">
                <a:latin typeface="Courier New" panose="02070309020205020404" pitchFamily="49" charset="0"/>
                <a:cs typeface="Courier New" panose="02070309020205020404" pitchFamily="49" charset="0"/>
              </a:rPr>
              <a:t>        </a:t>
            </a:r>
          </a:p>
        </p:txBody>
      </p:sp>
      <p:sp>
        <p:nvSpPr>
          <p:cNvPr id="5" name="Content Placeholder 3">
            <a:extLst>
              <a:ext uri="{FF2B5EF4-FFF2-40B4-BE49-F238E27FC236}">
                <a16:creationId xmlns:a16="http://schemas.microsoft.com/office/drawing/2014/main" id="{8B431309-0B48-4973-990E-0263A10161E5}"/>
              </a:ext>
            </a:extLst>
          </p:cNvPr>
          <p:cNvSpPr txBox="1">
            <a:spLocks/>
          </p:cNvSpPr>
          <p:nvPr/>
        </p:nvSpPr>
        <p:spPr>
          <a:xfrm>
            <a:off x="530352" y="1447800"/>
            <a:ext cx="8288976" cy="5135562"/>
          </a:xfrm>
          <a:prstGeom prst="rect">
            <a:avLst/>
          </a:prstGeom>
        </p:spPr>
        <p:txBody>
          <a:bodyPr vert="horz">
            <a:normAutofit fontScale="92500" lnSpcReduction="10000"/>
          </a:bodyPr>
          <a:lst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r>
              <a:rPr lang="en-US" dirty="0">
                <a:cs typeface="Times New Roman" panose="02020603050405020304" pitchFamily="18" charset="0"/>
              </a:rPr>
              <a:t>sex – The person’s sex (0 = female; 1 = male)</a:t>
            </a:r>
          </a:p>
          <a:p>
            <a:r>
              <a:rPr lang="en-US" dirty="0">
                <a:cs typeface="Times New Roman" panose="02020603050405020304" pitchFamily="18" charset="0"/>
              </a:rPr>
              <a:t>age – The person’s age in years </a:t>
            </a:r>
          </a:p>
          <a:p>
            <a:r>
              <a:rPr lang="en-US" dirty="0">
                <a:cs typeface="Times New Roman" panose="02020603050405020304" pitchFamily="18" charset="0"/>
              </a:rPr>
              <a:t>Chest Pain Type – 1: Typical Angina, 2: Atypical Angina, 3:Non-Angina Pain, 4:Asymptomatic</a:t>
            </a:r>
          </a:p>
          <a:p>
            <a:r>
              <a:rPr lang="en-US" dirty="0" err="1">
                <a:cs typeface="Times New Roman" panose="02020603050405020304" pitchFamily="18" charset="0"/>
              </a:rPr>
              <a:t>currentSmoker</a:t>
            </a:r>
            <a:r>
              <a:rPr lang="en-US" dirty="0">
                <a:cs typeface="Times New Roman" panose="02020603050405020304" pitchFamily="18" charset="0"/>
              </a:rPr>
              <a:t> – The person is currently smoking (0 = false; 1 = true) </a:t>
            </a:r>
          </a:p>
          <a:p>
            <a:r>
              <a:rPr lang="en-US" dirty="0" err="1">
                <a:cs typeface="Times New Roman" panose="02020603050405020304" pitchFamily="18" charset="0"/>
              </a:rPr>
              <a:t>cigsPerDay</a:t>
            </a:r>
            <a:r>
              <a:rPr lang="en-US" dirty="0">
                <a:cs typeface="Times New Roman" panose="02020603050405020304" pitchFamily="18" charset="0"/>
              </a:rPr>
              <a:t> – Amount of cigarettes smoked per day by a person </a:t>
            </a:r>
          </a:p>
          <a:p>
            <a:r>
              <a:rPr lang="en-US" dirty="0" err="1">
                <a:cs typeface="Times New Roman" panose="02020603050405020304" pitchFamily="18" charset="0"/>
              </a:rPr>
              <a:t>BPMeds</a:t>
            </a:r>
            <a:r>
              <a:rPr lang="en-US" dirty="0">
                <a:cs typeface="Times New Roman" panose="02020603050405020304" pitchFamily="18" charset="0"/>
              </a:rPr>
              <a:t> – The person is taking medicine for blood pressure (0 = false; 1 = true) </a:t>
            </a:r>
          </a:p>
          <a:p>
            <a:r>
              <a:rPr lang="en-US" dirty="0" err="1">
                <a:cs typeface="Times New Roman" panose="02020603050405020304" pitchFamily="18" charset="0"/>
              </a:rPr>
              <a:t>prevalentStroke</a:t>
            </a:r>
            <a:r>
              <a:rPr lang="en-US" dirty="0">
                <a:cs typeface="Times New Roman" panose="02020603050405020304" pitchFamily="18" charset="0"/>
              </a:rPr>
              <a:t> – The person has a common stroke (0 = false; 1 = true) </a:t>
            </a:r>
          </a:p>
          <a:p>
            <a:r>
              <a:rPr lang="en-US" dirty="0" err="1">
                <a:cs typeface="Times New Roman" panose="02020603050405020304" pitchFamily="18" charset="0"/>
              </a:rPr>
              <a:t>prevalentHyp</a:t>
            </a:r>
            <a:r>
              <a:rPr lang="en-US" dirty="0">
                <a:cs typeface="Times New Roman" panose="02020603050405020304" pitchFamily="18" charset="0"/>
              </a:rPr>
              <a:t> – The person has common hypertension (0 = false; 1 = true) </a:t>
            </a:r>
          </a:p>
          <a:p>
            <a:r>
              <a:rPr lang="en-US" dirty="0">
                <a:cs typeface="Times New Roman" panose="02020603050405020304" pitchFamily="18" charset="0"/>
              </a:rPr>
              <a:t>diabetes – The person has diabetes (0 = false; 1 = true) </a:t>
            </a:r>
          </a:p>
        </p:txBody>
      </p:sp>
    </p:spTree>
    <p:extLst>
      <p:ext uri="{BB962C8B-B14F-4D97-AF65-F5344CB8AC3E}">
        <p14:creationId xmlns:p14="http://schemas.microsoft.com/office/powerpoint/2010/main" val="3997401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C05B8-A83C-6146-8FCF-08BC7D0BB21A}"/>
              </a:ext>
            </a:extLst>
          </p:cNvPr>
          <p:cNvSpPr>
            <a:spLocks noGrp="1"/>
          </p:cNvSpPr>
          <p:nvPr>
            <p:ph type="title"/>
          </p:nvPr>
        </p:nvSpPr>
        <p:spPr/>
        <p:txBody>
          <a:bodyPr/>
          <a:lstStyle/>
          <a:p>
            <a:r>
              <a:rPr lang="en-US" dirty="0"/>
              <a:t>Feature Description</a:t>
            </a:r>
            <a:endParaRPr lang="en-IN" dirty="0"/>
          </a:p>
        </p:txBody>
      </p:sp>
      <p:sp>
        <p:nvSpPr>
          <p:cNvPr id="3" name="Slide Number Placeholder 2">
            <a:extLst>
              <a:ext uri="{FF2B5EF4-FFF2-40B4-BE49-F238E27FC236}">
                <a16:creationId xmlns:a16="http://schemas.microsoft.com/office/drawing/2014/main" id="{4972F85E-3E9D-5D93-1AD5-FD08CB4B64A1}"/>
              </a:ext>
            </a:extLst>
          </p:cNvPr>
          <p:cNvSpPr>
            <a:spLocks noGrp="1"/>
          </p:cNvSpPr>
          <p:nvPr>
            <p:ph type="sldNum" sz="quarter" idx="12"/>
          </p:nvPr>
        </p:nvSpPr>
        <p:spPr/>
        <p:txBody>
          <a:bodyPr/>
          <a:lstStyle/>
          <a:p>
            <a:fld id="{56FAF37D-EBC2-4BA4-A38F-5BDBB1D0CF51}" type="slidenum">
              <a:rPr lang="en-AU" smtClean="0"/>
              <a:t>8</a:t>
            </a:fld>
            <a:endParaRPr lang="en-AU"/>
          </a:p>
        </p:txBody>
      </p:sp>
      <p:sp>
        <p:nvSpPr>
          <p:cNvPr id="4" name="Content Placeholder 3">
            <a:extLst>
              <a:ext uri="{FF2B5EF4-FFF2-40B4-BE49-F238E27FC236}">
                <a16:creationId xmlns:a16="http://schemas.microsoft.com/office/drawing/2014/main" id="{751055BE-AAAD-8933-95A3-03DD9E155177}"/>
              </a:ext>
            </a:extLst>
          </p:cNvPr>
          <p:cNvSpPr>
            <a:spLocks noGrp="1"/>
          </p:cNvSpPr>
          <p:nvPr>
            <p:ph sz="quarter" idx="1"/>
          </p:nvPr>
        </p:nvSpPr>
        <p:spPr/>
        <p:txBody>
          <a:bodyPr/>
          <a:lstStyle/>
          <a:p>
            <a:pPr algn="just"/>
            <a:r>
              <a:rPr lang="en-US" sz="2800" dirty="0" err="1">
                <a:cs typeface="Times New Roman" panose="02020603050405020304" pitchFamily="18" charset="0"/>
              </a:rPr>
              <a:t>totChol</a:t>
            </a:r>
            <a:r>
              <a:rPr lang="en-US" sz="2800" dirty="0">
                <a:cs typeface="Times New Roman" panose="02020603050405020304" pitchFamily="18" charset="0"/>
              </a:rPr>
              <a:t> – Total cholesterol of a person (in mg/dl) </a:t>
            </a:r>
          </a:p>
          <a:p>
            <a:pPr algn="just"/>
            <a:r>
              <a:rPr lang="en-US" sz="2800" dirty="0" err="1">
                <a:cs typeface="Times New Roman" panose="02020603050405020304" pitchFamily="18" charset="0"/>
              </a:rPr>
              <a:t>sysBP</a:t>
            </a:r>
            <a:r>
              <a:rPr lang="en-US" sz="2800" dirty="0">
                <a:cs typeface="Times New Roman" panose="02020603050405020304" pitchFamily="18" charset="0"/>
              </a:rPr>
              <a:t> – Systolic blood pressure of a person (in mm Hg)</a:t>
            </a:r>
          </a:p>
          <a:p>
            <a:pPr algn="just"/>
            <a:r>
              <a:rPr lang="en-US" sz="2800" dirty="0" err="1">
                <a:cs typeface="Times New Roman" panose="02020603050405020304" pitchFamily="18" charset="0"/>
              </a:rPr>
              <a:t>diaBP</a:t>
            </a:r>
            <a:r>
              <a:rPr lang="en-US" sz="2800" dirty="0">
                <a:cs typeface="Times New Roman" panose="02020603050405020304" pitchFamily="18" charset="0"/>
              </a:rPr>
              <a:t> – Diastolic blood pressure of a person (in mm Hg) </a:t>
            </a:r>
          </a:p>
          <a:p>
            <a:pPr algn="just"/>
            <a:r>
              <a:rPr lang="en-US" sz="2800" dirty="0">
                <a:cs typeface="Times New Roman" panose="02020603050405020304" pitchFamily="18" charset="0"/>
              </a:rPr>
              <a:t>BP – Total blood pressure of a person (</a:t>
            </a:r>
            <a:r>
              <a:rPr lang="en-US" sz="2800" dirty="0" err="1">
                <a:cs typeface="Times New Roman" panose="02020603050405020304" pitchFamily="18" charset="0"/>
              </a:rPr>
              <a:t>sysBP</a:t>
            </a:r>
            <a:r>
              <a:rPr lang="en-US" sz="2800" dirty="0">
                <a:cs typeface="Times New Roman" panose="02020603050405020304" pitchFamily="18" charset="0"/>
              </a:rPr>
              <a:t>/</a:t>
            </a:r>
            <a:r>
              <a:rPr lang="en-US" sz="2800" dirty="0" err="1">
                <a:cs typeface="Times New Roman" panose="02020603050405020304" pitchFamily="18" charset="0"/>
              </a:rPr>
              <a:t>diaBP</a:t>
            </a:r>
            <a:r>
              <a:rPr lang="en-US" sz="2800" dirty="0">
                <a:cs typeface="Times New Roman" panose="02020603050405020304" pitchFamily="18" charset="0"/>
              </a:rPr>
              <a:t>) </a:t>
            </a:r>
          </a:p>
          <a:p>
            <a:pPr algn="just"/>
            <a:r>
              <a:rPr lang="en-US" sz="2800" dirty="0">
                <a:cs typeface="Times New Roman" panose="02020603050405020304" pitchFamily="18" charset="0"/>
              </a:rPr>
              <a:t>BMI – Body Mass Index of a person (kg/m </a:t>
            </a:r>
            <a:r>
              <a:rPr lang="en-US" sz="2800" baseline="30000" dirty="0">
                <a:cs typeface="Times New Roman" panose="02020603050405020304" pitchFamily="18" charset="0"/>
              </a:rPr>
              <a:t>2 </a:t>
            </a:r>
            <a:r>
              <a:rPr lang="en-US" sz="2800" dirty="0">
                <a:cs typeface="Times New Roman" panose="02020603050405020304" pitchFamily="18" charset="0"/>
              </a:rPr>
              <a:t> )</a:t>
            </a:r>
          </a:p>
          <a:p>
            <a:pPr algn="just"/>
            <a:r>
              <a:rPr lang="en-US" sz="2800" dirty="0" err="1">
                <a:cs typeface="Times New Roman" panose="02020603050405020304" pitchFamily="18" charset="0"/>
              </a:rPr>
              <a:t>heartRate</a:t>
            </a:r>
            <a:r>
              <a:rPr lang="en-US" sz="2800" dirty="0">
                <a:cs typeface="Times New Roman" panose="02020603050405020304" pitchFamily="18" charset="0"/>
              </a:rPr>
              <a:t> – Total heart rate achieved by a person (bpm)</a:t>
            </a:r>
          </a:p>
          <a:p>
            <a:pPr algn="just"/>
            <a:r>
              <a:rPr lang="en-US" sz="2800" dirty="0">
                <a:cs typeface="Times New Roman" panose="02020603050405020304" pitchFamily="18" charset="0"/>
              </a:rPr>
              <a:t>glucose – Fasting blood sugar level of a person (mg/dl) </a:t>
            </a:r>
          </a:p>
          <a:p>
            <a:pPr algn="just"/>
            <a:r>
              <a:rPr lang="en-US" sz="2800" dirty="0">
                <a:cs typeface="Times New Roman" panose="02020603050405020304" pitchFamily="18" charset="0"/>
              </a:rPr>
              <a:t>target – Heart Disease of a person (0 = false; 1 = true) </a:t>
            </a:r>
          </a:p>
          <a:p>
            <a:endParaRPr lang="en-IN" dirty="0"/>
          </a:p>
        </p:txBody>
      </p:sp>
    </p:spTree>
    <p:extLst>
      <p:ext uri="{BB962C8B-B14F-4D97-AF65-F5344CB8AC3E}">
        <p14:creationId xmlns:p14="http://schemas.microsoft.com/office/powerpoint/2010/main" val="2597291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73E28-0C31-6684-CDCD-20E3D772AEC8}"/>
              </a:ext>
            </a:extLst>
          </p:cNvPr>
          <p:cNvSpPr>
            <a:spLocks noGrp="1"/>
          </p:cNvSpPr>
          <p:nvPr>
            <p:ph type="title"/>
          </p:nvPr>
        </p:nvSpPr>
        <p:spPr>
          <a:xfrm>
            <a:off x="603504" y="8857"/>
            <a:ext cx="7772400" cy="1143000"/>
          </a:xfrm>
        </p:spPr>
        <p:txBody>
          <a:bodyPr/>
          <a:lstStyle/>
          <a:p>
            <a:r>
              <a:rPr lang="en-US" dirty="0"/>
              <a:t>Neural Network</a:t>
            </a:r>
          </a:p>
        </p:txBody>
      </p:sp>
      <p:sp>
        <p:nvSpPr>
          <p:cNvPr id="3" name="Slide Number Placeholder 2">
            <a:extLst>
              <a:ext uri="{FF2B5EF4-FFF2-40B4-BE49-F238E27FC236}">
                <a16:creationId xmlns:a16="http://schemas.microsoft.com/office/drawing/2014/main" id="{46D1BC87-CAEF-0E24-EF2F-3A48E86462DE}"/>
              </a:ext>
            </a:extLst>
          </p:cNvPr>
          <p:cNvSpPr>
            <a:spLocks noGrp="1"/>
          </p:cNvSpPr>
          <p:nvPr>
            <p:ph type="sldNum" sz="quarter" idx="12"/>
          </p:nvPr>
        </p:nvSpPr>
        <p:spPr/>
        <p:txBody>
          <a:bodyPr/>
          <a:lstStyle/>
          <a:p>
            <a:fld id="{56FAF37D-EBC2-4BA4-A38F-5BDBB1D0CF51}" type="slidenum">
              <a:rPr lang="en-AU" smtClean="0"/>
              <a:t>9</a:t>
            </a:fld>
            <a:endParaRPr lang="en-AU"/>
          </a:p>
        </p:txBody>
      </p:sp>
      <p:pic>
        <p:nvPicPr>
          <p:cNvPr id="6" name="Content Placeholder 5">
            <a:extLst>
              <a:ext uri="{FF2B5EF4-FFF2-40B4-BE49-F238E27FC236}">
                <a16:creationId xmlns:a16="http://schemas.microsoft.com/office/drawing/2014/main" id="{F307948B-6994-CA0E-D9B3-D5BBEA233ADD}"/>
              </a:ext>
            </a:extLst>
          </p:cNvPr>
          <p:cNvPicPr>
            <a:picLocks noGrp="1" noChangeAspect="1"/>
          </p:cNvPicPr>
          <p:nvPr>
            <p:ph sz="quarter" idx="1"/>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73152" y="1825689"/>
            <a:ext cx="8997696" cy="3763551"/>
          </a:xfrm>
          <a:ln>
            <a:solidFill>
              <a:schemeClr val="tx1"/>
            </a:solidFill>
          </a:ln>
        </p:spPr>
      </p:pic>
      <p:sp>
        <p:nvSpPr>
          <p:cNvPr id="7" name="TextBox 6">
            <a:extLst>
              <a:ext uri="{FF2B5EF4-FFF2-40B4-BE49-F238E27FC236}">
                <a16:creationId xmlns:a16="http://schemas.microsoft.com/office/drawing/2014/main" id="{3D5CD9E6-E659-2FB1-850A-6685C3C9FFCF}"/>
              </a:ext>
            </a:extLst>
          </p:cNvPr>
          <p:cNvSpPr txBox="1"/>
          <p:nvPr/>
        </p:nvSpPr>
        <p:spPr>
          <a:xfrm>
            <a:off x="146304" y="1248461"/>
            <a:ext cx="7149265" cy="523220"/>
          </a:xfrm>
          <a:prstGeom prst="rect">
            <a:avLst/>
          </a:prstGeom>
          <a:noFill/>
        </p:spPr>
        <p:txBody>
          <a:bodyPr wrap="none" rtlCol="0">
            <a:spAutoFit/>
          </a:bodyPr>
          <a:lstStyle/>
          <a:p>
            <a:r>
              <a:rPr lang="en-US" sz="2800" dirty="0"/>
              <a:t>1. Importing the Libraries and the Datasets as array’s: </a:t>
            </a:r>
          </a:p>
        </p:txBody>
      </p:sp>
    </p:spTree>
    <p:extLst>
      <p:ext uri="{BB962C8B-B14F-4D97-AF65-F5344CB8AC3E}">
        <p14:creationId xmlns:p14="http://schemas.microsoft.com/office/powerpoint/2010/main" val="22269966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14408</TotalTime>
  <Words>2568</Words>
  <Application>Microsoft Office PowerPoint</Application>
  <PresentationFormat>On-screen Show (4:3)</PresentationFormat>
  <Paragraphs>219</Paragraphs>
  <Slides>44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44</vt:i4>
      </vt:variant>
    </vt:vector>
  </HeadingPairs>
  <TitlesOfParts>
    <vt:vector size="52" baseType="lpstr">
      <vt:lpstr>Arial</vt:lpstr>
      <vt:lpstr>Calibri</vt:lpstr>
      <vt:lpstr>Courier New</vt:lpstr>
      <vt:lpstr>Franklin Gothic Book</vt:lpstr>
      <vt:lpstr>Perpetua</vt:lpstr>
      <vt:lpstr>Times New Roman</vt:lpstr>
      <vt:lpstr>Wingdings 2</vt:lpstr>
      <vt:lpstr>Equity</vt:lpstr>
      <vt:lpstr>PowerPoint Presentation</vt:lpstr>
      <vt:lpstr>CA1 Summary</vt:lpstr>
      <vt:lpstr>CA2 Summary</vt:lpstr>
      <vt:lpstr>References</vt:lpstr>
      <vt:lpstr>Problem Formulation</vt:lpstr>
      <vt:lpstr>Problem Formulation</vt:lpstr>
      <vt:lpstr>Feature Description</vt:lpstr>
      <vt:lpstr>Feature Description</vt:lpstr>
      <vt:lpstr>Neural Network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After applying PCA we reduced 15 features into 2 features for Radial Basis Function</vt:lpstr>
      <vt:lpstr>After applying PCA we reduced 15 features into 2 features for Sigmoid function</vt:lpstr>
      <vt:lpstr>Neural Network – Inference </vt:lpstr>
      <vt:lpstr>Neural Network - Inference</vt:lpstr>
      <vt:lpstr>Neural Network - Inference</vt:lpstr>
      <vt:lpstr>Miscellaneous – Neural Network </vt:lpstr>
      <vt:lpstr>Miscellaneous – Neural Network </vt:lpstr>
      <vt:lpstr>Miscellaneous – Neural Network Libraries</vt:lpstr>
      <vt:lpstr>SVM – Supported Vector Machine</vt:lpstr>
      <vt:lpstr>SVM – Supported Vector Machine</vt:lpstr>
      <vt:lpstr>SVM – Supported Vector Machine</vt:lpstr>
      <vt:lpstr>SVM – Supported Vector Machine</vt:lpstr>
      <vt:lpstr>SVM Inference</vt:lpstr>
      <vt:lpstr>SVM Inference</vt:lpstr>
      <vt:lpstr>Miscellaneous - SVM</vt:lpstr>
      <vt:lpstr>Miscellaneous – SVM </vt:lpstr>
      <vt:lpstr>Miscellaneous - SVM</vt:lpstr>
      <vt:lpstr>Miscellaneous – SVM </vt:lpstr>
      <vt:lpstr>Miscellaneous – SVM Libraries</vt:lpstr>
      <vt:lpstr>Miscellaneous – SVM Libraries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CA3_NN_SVM</dc:title>
  <dc:creator>Ramana Murthy</dc:creator>
  <cp:lastModifiedBy>Vanathi</cp:lastModifiedBy>
  <cp:revision>1567</cp:revision>
  <dcterms:created xsi:type="dcterms:W3CDTF">2013-05-20T00:08:51Z</dcterms:created>
  <dcterms:modified xsi:type="dcterms:W3CDTF">2022-12-18T15:03:17Z</dcterms:modified>
</cp:coreProperties>
</file>